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5" r:id="rId1"/>
  </p:sldMasterIdLst>
  <p:notesMasterIdLst>
    <p:notesMasterId r:id="rId70"/>
  </p:notesMasterIdLst>
  <p:handoutMasterIdLst>
    <p:handoutMasterId r:id="rId71"/>
  </p:handoutMasterIdLst>
  <p:sldIdLst>
    <p:sldId id="904" r:id="rId2"/>
    <p:sldId id="954" r:id="rId3"/>
    <p:sldId id="955" r:id="rId4"/>
    <p:sldId id="1234" r:id="rId5"/>
    <p:sldId id="1235" r:id="rId6"/>
    <p:sldId id="1236" r:id="rId7"/>
    <p:sldId id="1350" r:id="rId8"/>
    <p:sldId id="1254" r:id="rId9"/>
    <p:sldId id="1253" r:id="rId10"/>
    <p:sldId id="1238" r:id="rId11"/>
    <p:sldId id="1263" r:id="rId12"/>
    <p:sldId id="1274" r:id="rId13"/>
    <p:sldId id="1260" r:id="rId14"/>
    <p:sldId id="1275" r:id="rId15"/>
    <p:sldId id="1267" r:id="rId16"/>
    <p:sldId id="1277" r:id="rId17"/>
    <p:sldId id="1268" r:id="rId18"/>
    <p:sldId id="1271" r:id="rId19"/>
    <p:sldId id="1270" r:id="rId20"/>
    <p:sldId id="1244" r:id="rId21"/>
    <p:sldId id="1249" r:id="rId22"/>
    <p:sldId id="1281" r:id="rId23"/>
    <p:sldId id="1282" r:id="rId24"/>
    <p:sldId id="1250" r:id="rId25"/>
    <p:sldId id="1252" r:id="rId26"/>
    <p:sldId id="1245" r:id="rId27"/>
    <p:sldId id="1311" r:id="rId28"/>
    <p:sldId id="1335" r:id="rId29"/>
    <p:sldId id="1290" r:id="rId30"/>
    <p:sldId id="1294" r:id="rId31"/>
    <p:sldId id="1296" r:id="rId32"/>
    <p:sldId id="1297" r:id="rId33"/>
    <p:sldId id="1298" r:id="rId34"/>
    <p:sldId id="1336" r:id="rId35"/>
    <p:sldId id="1300" r:id="rId36"/>
    <p:sldId id="1301" r:id="rId37"/>
    <p:sldId id="1310" r:id="rId38"/>
    <p:sldId id="1312" r:id="rId39"/>
    <p:sldId id="1306" r:id="rId40"/>
    <p:sldId id="1309" r:id="rId41"/>
    <p:sldId id="1337" r:id="rId42"/>
    <p:sldId id="1315" r:id="rId43"/>
    <p:sldId id="1316" r:id="rId44"/>
    <p:sldId id="1322" r:id="rId45"/>
    <p:sldId id="1321" r:id="rId46"/>
    <p:sldId id="1327" r:id="rId47"/>
    <p:sldId id="1332" r:id="rId48"/>
    <p:sldId id="1328" r:id="rId49"/>
    <p:sldId id="1330" r:id="rId50"/>
    <p:sldId id="1329" r:id="rId51"/>
    <p:sldId id="1333" r:id="rId52"/>
    <p:sldId id="1334" r:id="rId53"/>
    <p:sldId id="1338" r:id="rId54"/>
    <p:sldId id="1317" r:id="rId55"/>
    <p:sldId id="1318" r:id="rId56"/>
    <p:sldId id="1319" r:id="rId57"/>
    <p:sldId id="1320" r:id="rId58"/>
    <p:sldId id="1323" r:id="rId59"/>
    <p:sldId id="991" r:id="rId60"/>
    <p:sldId id="1339" r:id="rId61"/>
    <p:sldId id="1340" r:id="rId62"/>
    <p:sldId id="1341" r:id="rId63"/>
    <p:sldId id="1342" r:id="rId64"/>
    <p:sldId id="1343" r:id="rId65"/>
    <p:sldId id="1344" r:id="rId66"/>
    <p:sldId id="1346" r:id="rId67"/>
    <p:sldId id="1347" r:id="rId68"/>
    <p:sldId id="1348" r:id="rId69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i Fang" initials="FF" lastIdx="1" clrIdx="0">
    <p:extLst>
      <p:ext uri="{19B8F6BF-5375-455C-9EA6-DF929625EA0E}">
        <p15:presenceInfo xmlns:p15="http://schemas.microsoft.com/office/powerpoint/2012/main" userId="Fei F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EE25"/>
    <a:srgbClr val="FF6600"/>
    <a:srgbClr val="FFD666"/>
    <a:srgbClr val="CC9500"/>
    <a:srgbClr val="F0B81F"/>
    <a:srgbClr val="E5A800"/>
    <a:srgbClr val="FFCF4C"/>
    <a:srgbClr val="A03333"/>
    <a:srgbClr val="900000"/>
    <a:srgbClr val="CC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2799" autoAdjust="0"/>
  </p:normalViewPr>
  <p:slideViewPr>
    <p:cSldViewPr snapToGrid="0">
      <p:cViewPr varScale="1">
        <p:scale>
          <a:sx n="165" d="100"/>
          <a:sy n="165" d="100"/>
        </p:scale>
        <p:origin x="1656" y="9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3340" cy="349943"/>
          </a:xfrm>
          <a:prstGeom prst="rect">
            <a:avLst/>
          </a:prstGeom>
        </p:spPr>
        <p:txBody>
          <a:bodyPr vert="horz" lIns="87927" tIns="43964" rIns="87927" bIns="439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347" y="0"/>
            <a:ext cx="4023340" cy="349943"/>
          </a:xfrm>
          <a:prstGeom prst="rect">
            <a:avLst/>
          </a:prstGeom>
        </p:spPr>
        <p:txBody>
          <a:bodyPr vert="horz" lIns="87927" tIns="43964" rIns="87927" bIns="43964" rtlCol="0"/>
          <a:lstStyle>
            <a:lvl1pPr algn="r">
              <a:defRPr sz="1200"/>
            </a:lvl1pPr>
          </a:lstStyle>
          <a:p>
            <a:fld id="{F42DCADA-6CB2-49A4-B6B5-E11C4E0EA625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5060"/>
            <a:ext cx="4023340" cy="349942"/>
          </a:xfrm>
          <a:prstGeom prst="rect">
            <a:avLst/>
          </a:prstGeom>
        </p:spPr>
        <p:txBody>
          <a:bodyPr vert="horz" lIns="87927" tIns="43964" rIns="87927" bIns="439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347" y="6635060"/>
            <a:ext cx="4023340" cy="349942"/>
          </a:xfrm>
          <a:prstGeom prst="rect">
            <a:avLst/>
          </a:prstGeom>
        </p:spPr>
        <p:txBody>
          <a:bodyPr vert="horz" lIns="87927" tIns="43964" rIns="87927" bIns="43964" rtlCol="0" anchor="b"/>
          <a:lstStyle>
            <a:lvl1pPr algn="r">
              <a:defRPr sz="1200"/>
            </a:lvl1pPr>
          </a:lstStyle>
          <a:p>
            <a:fld id="{1705DBDB-8179-453A-BB58-50FAA03EF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59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50463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7" cy="350463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r">
              <a:defRPr sz="1300"/>
            </a:lvl1pPr>
          </a:lstStyle>
          <a:p>
            <a:fld id="{FC151BD9-A8D5-42FC-8C0B-5479A9C0A3D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0225" y="873125"/>
            <a:ext cx="3143250" cy="2357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8" tIns="46474" rIns="92948" bIns="464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61532"/>
            <a:ext cx="7426960" cy="2750344"/>
          </a:xfrm>
          <a:prstGeom prst="rect">
            <a:avLst/>
          </a:prstGeom>
        </p:spPr>
        <p:txBody>
          <a:bodyPr vert="horz" lIns="92948" tIns="46474" rIns="92948" bIns="464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9"/>
            <a:ext cx="4022937" cy="350462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9"/>
            <a:ext cx="4022937" cy="350462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r">
              <a:defRPr sz="1300"/>
            </a:lvl1pPr>
          </a:lstStyle>
          <a:p>
            <a:fld id="{E6517F1F-6505-40F0-B92A-0D136955C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7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55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91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32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30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41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71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3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08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94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00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71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74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76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17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73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Compute probability of a query variable (or variable set) taking on a value (or set of values) given some </a:t>
            </a:r>
            <a:r>
              <a:rPr lang="en-US" b="1" dirty="0" smtClean="0"/>
              <a:t>evidence</a:t>
            </a:r>
            <a:r>
              <a:rPr lang="en-US" dirty="0" smtClean="0"/>
              <a:t> on a subset of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31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58317" y="1216152"/>
            <a:ext cx="7585862" cy="990600"/>
          </a:xfrm>
        </p:spPr>
        <p:txBody>
          <a:bodyPr anchor="ctr" anchorCtr="0"/>
          <a:lstStyle>
            <a:lvl1pPr algn="ctr">
              <a:lnSpc>
                <a:spcPct val="150000"/>
              </a:lnSpc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59433" y="4176793"/>
            <a:ext cx="6806793" cy="15653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5" name="Shape 70"/>
          <p:cNvSpPr/>
          <p:nvPr userDrawn="1"/>
        </p:nvSpPr>
        <p:spPr>
          <a:xfrm>
            <a:off x="-9737" y="3309395"/>
            <a:ext cx="9154639" cy="53565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sz="2646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3182111"/>
            <a:ext cx="9144903" cy="11733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1392" tIns="45696" rIns="91392" bIns="45696" anchor="ctr"/>
          <a:lstStyle/>
          <a:p>
            <a:endParaRPr lang="en-US" sz="22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2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5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23A-7BEE-45D6-98E4-96615EA46E29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68"/>
          <p:cNvSpPr/>
          <p:nvPr userDrawn="1"/>
        </p:nvSpPr>
        <p:spPr>
          <a:xfrm>
            <a:off x="0" y="0"/>
            <a:ext cx="9144000" cy="109649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6953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43192" y="6356350"/>
            <a:ext cx="134665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60176F-149E-43B7-B695-28E73B44851A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27584" y="6356350"/>
            <a:ext cx="591256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814936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3B20E47-2A4C-4221-B6B9-A2AC2F1C10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hape 70"/>
          <p:cNvSpPr/>
          <p:nvPr userDrawn="1"/>
        </p:nvSpPr>
        <p:spPr>
          <a:xfrm>
            <a:off x="0" y="1095009"/>
            <a:ext cx="9144000" cy="45719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27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accent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eifang@c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58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68.png"/><Relationship Id="rId4" Type="http://schemas.openxmlformats.org/officeDocument/2006/relationships/image" Target="../media/image66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Artificial Intelligence: Representation and Problem Solving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Probabilistic Reasoning </a:t>
            </a:r>
            <a:r>
              <a:rPr lang="en-US" sz="2400" dirty="0" smtClean="0"/>
              <a:t>(2): </a:t>
            </a:r>
            <a:r>
              <a:rPr lang="en-US" sz="2400" dirty="0"/>
              <a:t>Bayesian Networks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15-381 / 681</a:t>
            </a:r>
          </a:p>
          <a:p>
            <a:r>
              <a:rPr lang="en-US" dirty="0"/>
              <a:t>Instructors: Fei Fang (This Lecture) and Dave </a:t>
            </a:r>
            <a:r>
              <a:rPr lang="en-US" dirty="0" err="1"/>
              <a:t>Touretzky</a:t>
            </a:r>
            <a:endParaRPr lang="en-US" dirty="0"/>
          </a:p>
          <a:p>
            <a:r>
              <a:rPr lang="en-US" dirty="0">
                <a:hlinkClick r:id="rId3"/>
              </a:rPr>
              <a:t>feifang@cmu.edu</a:t>
            </a:r>
            <a:endParaRPr lang="en-US" dirty="0"/>
          </a:p>
          <a:p>
            <a:r>
              <a:rPr lang="en-US" dirty="0"/>
              <a:t>Wean Hall 4126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797800" y="6356350"/>
            <a:ext cx="1346200" cy="365125"/>
          </a:xfrm>
        </p:spPr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814388" cy="365125"/>
          </a:xfrm>
        </p:spPr>
        <p:txBody>
          <a:bodyPr/>
          <a:lstStyle/>
          <a:p>
            <a:fld id="{A3B20E47-2A4C-4221-B6B9-A2AC2F1C107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16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Alarm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0548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However, there are some intuitive independence relationships based on our causal knowledge!</a:t>
            </a:r>
          </a:p>
          <a:p>
            <a:endParaRPr lang="en-US" dirty="0"/>
          </a:p>
          <a:p>
            <a:r>
              <a:rPr lang="en-US" dirty="0"/>
              <a:t>Causal knowledge –</a:t>
            </a:r>
          </a:p>
          <a:p>
            <a:pPr lvl="1"/>
            <a:r>
              <a:rPr lang="en-US" dirty="0"/>
              <a:t>A </a:t>
            </a:r>
            <a:r>
              <a:rPr lang="en-US" dirty="0" smtClean="0"/>
              <a:t>burglary </a:t>
            </a:r>
            <a:r>
              <a:rPr lang="en-US" dirty="0"/>
              <a:t>can set the alarm off</a:t>
            </a:r>
          </a:p>
          <a:p>
            <a:pPr lvl="1"/>
            <a:r>
              <a:rPr lang="en-US" dirty="0"/>
              <a:t>An earthquake can set the alarm off </a:t>
            </a:r>
          </a:p>
          <a:p>
            <a:pPr lvl="1"/>
            <a:r>
              <a:rPr lang="en-US" dirty="0"/>
              <a:t>The alarm can cause Mary to call</a:t>
            </a:r>
          </a:p>
          <a:p>
            <a:pPr lvl="1"/>
            <a:r>
              <a:rPr lang="en-US" dirty="0"/>
              <a:t>The alarm can cause John to call 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137024" y="4101091"/>
            <a:ext cx="1366463" cy="636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Burglary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582274" y="4101091"/>
            <a:ext cx="1797978" cy="636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Earthquake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503487" y="4910221"/>
            <a:ext cx="1224337" cy="636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Alarm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013735" y="5633285"/>
            <a:ext cx="1561671" cy="636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JohnCalls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818581" y="5626416"/>
            <a:ext cx="1561671" cy="636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MaryCalls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8" idx="5"/>
            <a:endCxn id="10" idx="1"/>
          </p:cNvCxnSpPr>
          <p:nvPr/>
        </p:nvCxnSpPr>
        <p:spPr>
          <a:xfrm>
            <a:off x="3303373" y="4644803"/>
            <a:ext cx="379414" cy="358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  <a:endCxn id="10" idx="7"/>
          </p:cNvCxnSpPr>
          <p:nvPr/>
        </p:nvCxnSpPr>
        <p:spPr>
          <a:xfrm flipH="1">
            <a:off x="4548524" y="4644803"/>
            <a:ext cx="297058" cy="358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11" idx="7"/>
          </p:cNvCxnSpPr>
          <p:nvPr/>
        </p:nvCxnSpPr>
        <p:spPr>
          <a:xfrm flipH="1">
            <a:off x="3346705" y="5453933"/>
            <a:ext cx="336082" cy="272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5"/>
            <a:endCxn id="12" idx="1"/>
          </p:cNvCxnSpPr>
          <p:nvPr/>
        </p:nvCxnSpPr>
        <p:spPr>
          <a:xfrm>
            <a:off x="4548524" y="5453933"/>
            <a:ext cx="498758" cy="265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084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Alarm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𝐵𝑢𝑟𝑔𝑙𝑎𝑟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𝐸𝑎𝑟𝑡h𝑞𝑢𝑎𝑘𝑒</m:t>
                    </m:r>
                  </m:oMath>
                </a14:m>
                <a:r>
                  <a:rPr lang="en-US" dirty="0"/>
                  <a:t> are independent with each </a:t>
                </a:r>
                <a:r>
                  <a:rPr lang="en-US" dirty="0" smtClean="0"/>
                  <a:t>other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Conditioned </a:t>
                </a:r>
                <a:r>
                  <a:rPr lang="en-US" dirty="0"/>
                  <a:t>on the value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𝐴𝑙𝑎𝑟𝑚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𝐽𝑜h𝑛𝐶𝑎𝑙𝑙𝑠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𝐵𝑢𝑟𝑔𝑙𝑎𝑟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are independent</a:t>
                </a:r>
              </a:p>
              <a:p>
                <a:pPr lvl="1"/>
                <a:r>
                  <a:rPr lang="en-US" dirty="0" smtClean="0"/>
                  <a:t>Similar independence assumptions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𝐸𝑎𝑟𝑡h𝑞𝑢𝑎𝑘𝑒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𝑀𝑎𝑟𝑦𝐶𝑎𝑙𝑙𝑠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Conditioned on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𝐴𝑙𝑎𝑟𝑚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𝐽𝑜h𝑛𝐶𝑎𝑙𝑙𝑠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𝑀𝑎𝑟𝑦𝐶𝑎𝑙𝑙𝑠</m:t>
                    </m:r>
                  </m:oMath>
                </a14:m>
                <a:r>
                  <a:rPr lang="en-US" dirty="0" smtClean="0"/>
                  <a:t> are independent with each other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52923" y="6356350"/>
            <a:ext cx="6954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Burglary </a:t>
            </a:r>
            <a:r>
              <a:rPr lang="en-US" dirty="0">
                <a:solidFill>
                  <a:srgbClr val="FF0000"/>
                </a:solidFill>
              </a:rPr>
              <a:t>(B), Earthquake (E), Alarm (A), </a:t>
            </a:r>
            <a:r>
              <a:rPr lang="en-US" dirty="0" err="1">
                <a:solidFill>
                  <a:srgbClr val="FF0000"/>
                </a:solidFill>
              </a:rPr>
              <a:t>JohnCalls</a:t>
            </a:r>
            <a:r>
              <a:rPr lang="en-US" dirty="0">
                <a:solidFill>
                  <a:srgbClr val="FF0000"/>
                </a:solidFill>
              </a:rPr>
              <a:t> (J), </a:t>
            </a:r>
            <a:r>
              <a:rPr lang="en-US" dirty="0" err="1">
                <a:solidFill>
                  <a:srgbClr val="FF0000"/>
                </a:solidFill>
              </a:rPr>
              <a:t>MaryCalls</a:t>
            </a:r>
            <a:r>
              <a:rPr lang="en-US" dirty="0">
                <a:solidFill>
                  <a:srgbClr val="FF0000"/>
                </a:solidFill>
              </a:rPr>
              <a:t> (M) </a:t>
            </a:r>
          </a:p>
        </p:txBody>
      </p:sp>
    </p:spTree>
    <p:extLst>
      <p:ext uri="{BB962C8B-B14F-4D97-AF65-F5344CB8AC3E}">
        <p14:creationId xmlns:p14="http://schemas.microsoft.com/office/powerpoint/2010/main" val="430826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Alarm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𝐵𝑢𝑟𝑔𝑙𝑎𝑟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𝐸𝑎𝑟𝑡h𝑞𝑢𝑎𝑘𝑒</m:t>
                    </m:r>
                  </m:oMath>
                </a14:m>
                <a:r>
                  <a:rPr lang="en-US" dirty="0"/>
                  <a:t> are independent with each </a:t>
                </a:r>
                <a:r>
                  <a:rPr lang="en-US" dirty="0" smtClean="0"/>
                  <a:t>other</a:t>
                </a:r>
              </a:p>
              <a:p>
                <a:pPr lvl="1"/>
                <a:r>
                  <a:rPr lang="en-US" dirty="0" smtClean="0"/>
                  <a:t>If burglary </a:t>
                </a:r>
                <a:r>
                  <a:rPr lang="en-US" dirty="0"/>
                  <a:t>rate does not increase/decrease when there is an earthquake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Conditioned </a:t>
                </a:r>
                <a:r>
                  <a:rPr lang="en-US" dirty="0"/>
                  <a:t>on the value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𝐴𝑙𝑎𝑟𝑚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𝐽𝑜h𝑛𝐶𝑎𝑙𝑙𝑠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𝐵𝑢𝑟𝑔𝑙𝑎𝑟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are independent</a:t>
                </a:r>
              </a:p>
              <a:p>
                <a:pPr lvl="1"/>
                <a:r>
                  <a:rPr lang="en-US" dirty="0" smtClean="0"/>
                  <a:t>Similar independence assumptions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𝐸𝑎𝑟𝑡h𝑞𝑢𝑎𝑘𝑒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𝑀𝑎𝑟𝑦𝐶𝑎𝑙𝑙𝑠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my </a:t>
                </a:r>
                <a:r>
                  <a:rPr lang="en-US" dirty="0"/>
                  <a:t>neighbors cannot observe earthquake or </a:t>
                </a:r>
                <a:r>
                  <a:rPr lang="en-US" dirty="0" smtClean="0"/>
                  <a:t>burglary directly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Conditioned on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𝐴𝑙𝑎𝑟𝑚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𝐽𝑜h𝑛𝐶𝑎𝑙𝑙𝑠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𝑀𝑎𝑟𝑦𝐶𝑎𝑙𝑙𝑠</m:t>
                    </m:r>
                  </m:oMath>
                </a14:m>
                <a:r>
                  <a:rPr lang="en-US" dirty="0" smtClean="0"/>
                  <a:t> are independent with each other</a:t>
                </a:r>
              </a:p>
              <a:p>
                <a:pPr lvl="1"/>
                <a:r>
                  <a:rPr lang="en-US" dirty="0"/>
                  <a:t>John does not talk to Mary before calling </a:t>
                </a:r>
                <a:r>
                  <a:rPr lang="en-US" dirty="0" smtClean="0"/>
                  <a:t>me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2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9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Alarm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If Alarm rings, John will call with probability 0.9, and Mary will call with probability 0.7. Whether John will call is independent of whether Mary will call</a:t>
                </a:r>
              </a:p>
              <a:p>
                <a:r>
                  <a:rPr lang="en-US" dirty="0" smtClean="0"/>
                  <a:t>If Alarm does not ring, John will call with probability 0.05 and Mary will call with probability 0.01. Again, whether </a:t>
                </a:r>
                <a:r>
                  <a:rPr lang="en-US" dirty="0"/>
                  <a:t>John will call is </a:t>
                </a:r>
                <a:r>
                  <a:rPr lang="en-US" dirty="0" smtClean="0"/>
                  <a:t>independent of </a:t>
                </a:r>
                <a:r>
                  <a:rPr lang="en-US" dirty="0"/>
                  <a:t>whether Mary will call</a:t>
                </a:r>
              </a:p>
              <a:p>
                <a:r>
                  <a:rPr lang="en-US" dirty="0" smtClean="0"/>
                  <a:t>Why need the “if”? Suppose we don’t know whether the alarm rings. Then when I get a call from John, I should expect that I am likely to get a call from Mary. The conditional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𝑀𝑎𝑟𝑦𝐶𝑎𝑙𝑙𝑠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𝐽𝑜h𝑛𝐶𝑎𝑙𝑙𝑠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much higher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𝑀𝑎𝑟𝑦𝐶𝑎𝑙𝑙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So not </a:t>
                </a:r>
                <a:r>
                  <a:rPr lang="en-US" dirty="0"/>
                  <a:t>independent. </a:t>
                </a:r>
                <a:r>
                  <a:rPr lang="en-US" dirty="0">
                    <a:solidFill>
                      <a:srgbClr val="FF0000"/>
                    </a:solidFill>
                  </a:rPr>
                  <a:t>Note: They are correlated. But correlation is not causation.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852" r="-667" b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2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Alarm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𝐵𝑢𝑟𝑔𝑙𝑎𝑟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𝐸𝑎𝑟𝑡h𝑞𝑢𝑎𝑘𝑒</m:t>
                    </m:r>
                  </m:oMath>
                </a14:m>
                <a:r>
                  <a:rPr lang="en-US" dirty="0"/>
                  <a:t> are independent with each </a:t>
                </a:r>
                <a:r>
                  <a:rPr lang="en-US" dirty="0" smtClean="0"/>
                  <a:t>other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Conditioned </a:t>
                </a:r>
                <a:r>
                  <a:rPr lang="en-US" dirty="0"/>
                  <a:t>on the value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𝐴𝑙𝑎𝑟𝑚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𝐽𝑜h𝑛𝐶𝑎𝑙𝑙𝑠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𝐵𝑢𝑟𝑔𝑙𝑎𝑟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are independent</a:t>
                </a:r>
              </a:p>
              <a:p>
                <a:pPr lvl="1"/>
                <a:r>
                  <a:rPr lang="en-US" dirty="0" smtClean="0"/>
                  <a:t>Similar independence assumptions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𝐸𝑎𝑟𝑡h𝑞𝑢𝑎𝑘𝑒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𝑀𝑎𝑟𝑦𝐶𝑎𝑙𝑙𝑠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Conditioned on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𝐴𝑙𝑎𝑟𝑚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𝐽𝑜h𝑛𝐶𝑎𝑙𝑙𝑠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𝑀𝑎𝑟𝑦𝐶𝑎𝑙𝑙𝑠</m:t>
                    </m:r>
                  </m:oMath>
                </a14:m>
                <a:r>
                  <a:rPr lang="en-US" dirty="0" smtClean="0"/>
                  <a:t> are independent with each other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52923" y="6356350"/>
            <a:ext cx="6954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burglary </a:t>
            </a:r>
            <a:r>
              <a:rPr lang="en-US" dirty="0">
                <a:solidFill>
                  <a:srgbClr val="FF0000"/>
                </a:solidFill>
              </a:rPr>
              <a:t>(B), Earthquake (E), Alarm (A), </a:t>
            </a:r>
            <a:r>
              <a:rPr lang="en-US" dirty="0" err="1">
                <a:solidFill>
                  <a:srgbClr val="FF0000"/>
                </a:solidFill>
              </a:rPr>
              <a:t>JohnCalls</a:t>
            </a:r>
            <a:r>
              <a:rPr lang="en-US" dirty="0">
                <a:solidFill>
                  <a:srgbClr val="FF0000"/>
                </a:solidFill>
              </a:rPr>
              <a:t> (J), </a:t>
            </a:r>
            <a:r>
              <a:rPr lang="en-US" dirty="0" err="1">
                <a:solidFill>
                  <a:srgbClr val="FF0000"/>
                </a:solidFill>
              </a:rPr>
              <a:t>MaryCalls</a:t>
            </a:r>
            <a:r>
              <a:rPr lang="en-US" dirty="0">
                <a:solidFill>
                  <a:srgbClr val="FF0000"/>
                </a:solidFill>
              </a:rPr>
              <a:t> (M)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98004" y="2178121"/>
                <a:ext cx="1774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004" y="2178121"/>
                <a:ext cx="177401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5565" y="4437197"/>
                <a:ext cx="2104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65" y="4437197"/>
                <a:ext cx="210403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87137" y="4437197"/>
                <a:ext cx="2104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137" y="4437197"/>
                <a:ext cx="2104038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12481" y="4433429"/>
                <a:ext cx="2316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481" y="4433429"/>
                <a:ext cx="2316275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86575" y="5931465"/>
                <a:ext cx="2250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575" y="5931465"/>
                <a:ext cx="2250424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68473" y="4433429"/>
                <a:ext cx="2311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3" y="4433429"/>
                <a:ext cx="2311082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52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Alarm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 these independence relationships,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don’t need fill the full joint probability table anymore to represent our knowledge!</a:t>
            </a:r>
          </a:p>
          <a:p>
            <a:pPr lvl="1"/>
            <a:r>
              <a:rPr lang="en-US" dirty="0" smtClean="0"/>
              <a:t>Only need to provide these conditional probabilities</a:t>
            </a:r>
          </a:p>
          <a:p>
            <a:pPr lvl="1"/>
            <a:r>
              <a:rPr lang="en-US" dirty="0" smtClean="0"/>
              <a:t>Is this better or worse?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8396" y="1742793"/>
                <a:ext cx="24983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96" y="1742793"/>
                <a:ext cx="2498376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034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Alarm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 these independence relationships,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don’t need fill the full joint probability table anymore to represent our knowledge!</a:t>
            </a:r>
          </a:p>
          <a:p>
            <a:pPr lvl="1"/>
            <a:r>
              <a:rPr lang="en-US" dirty="0" smtClean="0"/>
              <a:t>Only need to provide these conditional probabilities</a:t>
            </a:r>
          </a:p>
          <a:p>
            <a:pPr lvl="1"/>
            <a:r>
              <a:rPr lang="en-US" dirty="0" smtClean="0"/>
              <a:t>Is this better or worse?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8164" y="1835605"/>
                <a:ext cx="890583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1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1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64" y="1835605"/>
                <a:ext cx="8905836" cy="830997"/>
              </a:xfrm>
              <a:prstGeom prst="rect">
                <a:avLst/>
              </a:prstGeom>
              <a:blipFill rotWithShape="0">
                <a:blip r:embed="rId2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04854" y="3040653"/>
                <a:ext cx="635802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000" b="1" dirty="0" smtClean="0">
                    <a:solidFill>
                      <a:srgbClr val="FF0000"/>
                    </a:solidFill>
                  </a:rPr>
                  <a:t>Recall definition of independence: </a:t>
                </a:r>
                <a14:m>
                  <m:oMath xmlns:m="http://schemas.openxmlformats.org/officeDocument/2006/math">
                    <m:r>
                      <a:rPr lang="en-US" sz="20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854" y="3040653"/>
                <a:ext cx="6358020" cy="707886"/>
              </a:xfrm>
              <a:prstGeom prst="rect">
                <a:avLst/>
              </a:prstGeom>
              <a:blipFill rotWithShape="0">
                <a:blip r:embed="rId3"/>
                <a:stretch>
                  <a:fillRect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08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Alarm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92307" y="1228095"/>
            <a:ext cx="7414869" cy="446352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1933" y="5845996"/>
            <a:ext cx="355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many numbers we need here?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93086" y="5845996"/>
                <a:ext cx="43181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! Recall we need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for the original table.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086" y="5845996"/>
                <a:ext cx="431817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9836" r="-42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252923" y="6356350"/>
            <a:ext cx="6954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burglary </a:t>
            </a:r>
            <a:r>
              <a:rPr lang="en-US" dirty="0">
                <a:solidFill>
                  <a:srgbClr val="FF0000"/>
                </a:solidFill>
              </a:rPr>
              <a:t>(B), Earthquake (E), Alarm (A), </a:t>
            </a:r>
            <a:r>
              <a:rPr lang="en-US" dirty="0" err="1">
                <a:solidFill>
                  <a:srgbClr val="FF0000"/>
                </a:solidFill>
              </a:rPr>
              <a:t>JohnCalls</a:t>
            </a:r>
            <a:r>
              <a:rPr lang="en-US" dirty="0">
                <a:solidFill>
                  <a:srgbClr val="FF0000"/>
                </a:solidFill>
              </a:rPr>
              <a:t> (J), </a:t>
            </a:r>
            <a:r>
              <a:rPr lang="en-US" dirty="0" err="1">
                <a:solidFill>
                  <a:srgbClr val="FF0000"/>
                </a:solidFill>
              </a:rPr>
              <a:t>MaryCalls</a:t>
            </a:r>
            <a:r>
              <a:rPr lang="en-US" dirty="0">
                <a:solidFill>
                  <a:srgbClr val="FF0000"/>
                </a:solidFill>
              </a:rPr>
              <a:t> (M) </a:t>
            </a:r>
          </a:p>
        </p:txBody>
      </p:sp>
    </p:spTree>
    <p:extLst>
      <p:ext uri="{BB962C8B-B14F-4D97-AF65-F5344CB8AC3E}">
        <p14:creationId xmlns:p14="http://schemas.microsoft.com/office/powerpoint/2010/main" val="2460912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Alarm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85862" y="1649412"/>
            <a:ext cx="6772275" cy="4076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27584" y="1280080"/>
            <a:ext cx="6954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Enrich the network with more links: more realistic, less compact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3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Alarm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85862" y="1649412"/>
            <a:ext cx="6772275" cy="4076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3267182" y="2517169"/>
            <a:ext cx="2599362" cy="2280862"/>
          </a:xfrm>
          <a:custGeom>
            <a:avLst/>
            <a:gdLst>
              <a:gd name="connsiteX0" fmla="*/ 0 w 2599362"/>
              <a:gd name="connsiteY0" fmla="*/ 0 h 2280862"/>
              <a:gd name="connsiteX1" fmla="*/ 1910993 w 2599362"/>
              <a:gd name="connsiteY1" fmla="*/ 770561 h 2280862"/>
              <a:gd name="connsiteX2" fmla="*/ 2599362 w 2599362"/>
              <a:gd name="connsiteY2" fmla="*/ 2280862 h 22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9362" h="2280862">
                <a:moveTo>
                  <a:pt x="0" y="0"/>
                </a:moveTo>
                <a:cubicBezTo>
                  <a:pt x="738883" y="195208"/>
                  <a:pt x="1477766" y="390417"/>
                  <a:pt x="1910993" y="770561"/>
                </a:cubicBezTo>
                <a:cubicBezTo>
                  <a:pt x="2344220" y="1150705"/>
                  <a:pt x="2471791" y="1715783"/>
                  <a:pt x="2599362" y="2280862"/>
                </a:cubicBezTo>
              </a:path>
            </a:pathLst>
          </a:custGeom>
          <a:noFill/>
          <a:ln w="25400">
            <a:prstDash val="dash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427584" y="1280080"/>
            <a:ext cx="6954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Enrich the network with more links: more realistic, less compact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9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Probability Models</a:t>
            </a:r>
          </a:p>
          <a:p>
            <a:pPr lvl="1"/>
            <a:r>
              <a:rPr lang="en-US" dirty="0" smtClean="0"/>
              <a:t>Joint probability distribution of random variables</a:t>
            </a:r>
          </a:p>
          <a:p>
            <a:pPr lvl="1"/>
            <a:endParaRPr lang="en-US" dirty="0"/>
          </a:p>
          <a:p>
            <a:r>
              <a:rPr lang="en-US" dirty="0"/>
              <a:t>Probabilistic Inference</a:t>
            </a:r>
          </a:p>
          <a:p>
            <a:pPr lvl="1"/>
            <a:r>
              <a:rPr lang="en-US" dirty="0" smtClean="0"/>
              <a:t>Compute Marginal probability or Conditional </a:t>
            </a:r>
            <a:r>
              <a:rPr lang="en-US" dirty="0"/>
              <a:t>probability</a:t>
            </a:r>
          </a:p>
          <a:p>
            <a:endParaRPr lang="en-US" dirty="0"/>
          </a:p>
          <a:p>
            <a:r>
              <a:rPr lang="en-US" dirty="0"/>
              <a:t>Chain Rule, Independence, </a:t>
            </a:r>
            <a:r>
              <a:rPr lang="en-US" dirty="0" smtClean="0"/>
              <a:t>Bayes’ </a:t>
            </a:r>
            <a:r>
              <a:rPr lang="en-US" dirty="0"/>
              <a:t>Rule</a:t>
            </a:r>
          </a:p>
          <a:p>
            <a:endParaRPr lang="en-US" dirty="0"/>
          </a:p>
          <a:p>
            <a:r>
              <a:rPr lang="en-US" dirty="0"/>
              <a:t>Full joint distribution is hard to estimate and too big to represent explicitly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Bayesian Network</a:t>
            </a:r>
            <a:r>
              <a:rPr lang="en-US" dirty="0"/>
              <a:t>: A compact way to represent knowledge in an uncertain domain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944" y="4288705"/>
            <a:ext cx="3203840" cy="1928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0075053"/>
                  </p:ext>
                </p:extLst>
              </p:nvPr>
            </p:nvGraphicFramePr>
            <p:xfrm>
              <a:off x="1232943" y="2238157"/>
              <a:ext cx="6483312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80552"/>
                    <a:gridCol w="1080552"/>
                    <a:gridCol w="1080552"/>
                    <a:gridCol w="1080552"/>
                    <a:gridCol w="1080552"/>
                    <a:gridCol w="1080552"/>
                  </a:tblGrid>
                  <a:tr h="3885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𝐵𝑢𝑟𝑔𝑙𝑎𝑟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𝐸𝑎𝑟𝑡h𝑞𝑢𝑎𝑘𝑒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𝐴𝑙𝑎𝑟𝑚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𝐽𝑜h𝑛𝐶𝑎𝑙𝑙𝑠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𝑀𝑎𝑟𝑦𝐶𝑎𝑙𝑙𝑠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Joint Probability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2251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1.19700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US" sz="1200" dirty="0" smtClean="0"/>
                        </a:p>
                      </a:txBody>
                      <a:tcPr/>
                    </a:tc>
                  </a:tr>
                  <a:tr h="2251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F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5.13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</a:tr>
                  <a:tr h="2251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F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1.33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</a:tr>
                  <a:tr h="2251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0075053"/>
                  </p:ext>
                </p:extLst>
              </p:nvPr>
            </p:nvGraphicFramePr>
            <p:xfrm>
              <a:off x="1232943" y="2238157"/>
              <a:ext cx="6483312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80552"/>
                    <a:gridCol w="1080552"/>
                    <a:gridCol w="1080552"/>
                    <a:gridCol w="1080552"/>
                    <a:gridCol w="1080552"/>
                    <a:gridCol w="1080552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65" t="-1333" r="-502260" b="-25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1333" r="-399438" b="-25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1130" t="-1333" r="-301695" b="-25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1130" t="-1333" r="-201695" b="-25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8876" t="-1333" r="-100562" b="-25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Joint Probability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1695" t="-168889" r="-1130" b="-317778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F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1695" t="-263043" r="-1130" b="-210870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F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1695" t="-371111" r="-1130" b="-115556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Down Arrow 8"/>
          <p:cNvSpPr/>
          <p:nvPr/>
        </p:nvSpPr>
        <p:spPr>
          <a:xfrm>
            <a:off x="4183337" y="3862663"/>
            <a:ext cx="401053" cy="459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39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Network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385545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Bayesian Network: Describe full joint probability distributions using </a:t>
                </a:r>
                <a:r>
                  <a:rPr lang="en-US" dirty="0"/>
                  <a:t>simple, </a:t>
                </a:r>
                <a:r>
                  <a:rPr lang="en-US" dirty="0" smtClean="0"/>
                  <a:t>local distributions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𝑃𝑎𝑟𝑒𝑛𝑡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3855453"/>
              </a:xfrm>
              <a:blipFill rotWithShape="0">
                <a:blip r:embed="rId2"/>
                <a:stretch>
                  <a:fillRect l="-741" t="-1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551" y="3349763"/>
            <a:ext cx="4823911" cy="29038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4818336"/>
                  </p:ext>
                </p:extLst>
              </p:nvPr>
            </p:nvGraphicFramePr>
            <p:xfrm>
              <a:off x="457200" y="4117471"/>
              <a:ext cx="3603351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8586"/>
                    <a:gridCol w="458586"/>
                    <a:gridCol w="458586"/>
                    <a:gridCol w="458586"/>
                    <a:gridCol w="458586"/>
                    <a:gridCol w="1310421"/>
                  </a:tblGrid>
                  <a:tr h="3885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Joint Probability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2251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1.19700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US" sz="1400" dirty="0" smtClean="0"/>
                        </a:p>
                      </a:txBody>
                      <a:tcPr/>
                    </a:tc>
                  </a:tr>
                  <a:tr h="2251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F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5.13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251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F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1.33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251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4818336"/>
                  </p:ext>
                </p:extLst>
              </p:nvPr>
            </p:nvGraphicFramePr>
            <p:xfrm>
              <a:off x="457200" y="4117471"/>
              <a:ext cx="3603351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8586"/>
                    <a:gridCol w="458586"/>
                    <a:gridCol w="458586"/>
                    <a:gridCol w="458586"/>
                    <a:gridCol w="458586"/>
                    <a:gridCol w="1310421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667" t="-1176" r="-692000" b="-24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1316" t="-1176" r="-582895" b="-24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4000" t="-1176" r="-490667" b="-24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4000" t="-1176" r="-390667" b="-24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98684" t="-1176" r="-285526" b="-24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Joint Probability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76279" t="-172000" r="-930" b="-322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F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76279" t="-266667" r="-930" b="-215686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F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76279" t="-374000" r="-930" b="-12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1197270" y="5854831"/>
            <a:ext cx="227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Have to be equivalent!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32001" y="2200253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Global </a:t>
            </a:r>
            <a:r>
              <a:rPr lang="en-US" b="1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semantics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21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Network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385545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Bayesian Network: Describe full joint probability distributions using </a:t>
                </a:r>
                <a:r>
                  <a:rPr lang="en-US" dirty="0"/>
                  <a:t>simple, </a:t>
                </a:r>
                <a:r>
                  <a:rPr lang="en-US" dirty="0" smtClean="0"/>
                  <a:t>local distributions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𝑃𝑎𝑟𝑒𝑛𝑡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3855453"/>
              </a:xfrm>
              <a:blipFill rotWithShape="0">
                <a:blip r:embed="rId2"/>
                <a:stretch>
                  <a:fillRect l="-741" t="-1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551" y="3349763"/>
            <a:ext cx="4823911" cy="29038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4117471"/>
              <a:ext cx="3603351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8586"/>
                    <a:gridCol w="458586"/>
                    <a:gridCol w="458586"/>
                    <a:gridCol w="458586"/>
                    <a:gridCol w="458586"/>
                    <a:gridCol w="1310421"/>
                  </a:tblGrid>
                  <a:tr h="3885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Joint Probability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2251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1.19700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US" sz="1400" dirty="0" smtClean="0"/>
                        </a:p>
                      </a:txBody>
                      <a:tcPr/>
                    </a:tc>
                  </a:tr>
                  <a:tr h="2251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F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5.13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251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F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1.33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251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4117471"/>
              <a:ext cx="3603351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8586"/>
                    <a:gridCol w="458586"/>
                    <a:gridCol w="458586"/>
                    <a:gridCol w="458586"/>
                    <a:gridCol w="458586"/>
                    <a:gridCol w="1310421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667" t="-1176" r="-692000" b="-24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1316" t="-1176" r="-582895" b="-24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4000" t="-1176" r="-490667" b="-24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4000" t="-1176" r="-390667" b="-24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98684" t="-1176" r="-285526" b="-24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Joint Probability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76279" t="-172000" r="-930" b="-322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F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76279" t="-266667" r="-930" b="-215686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F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76279" t="-374000" r="-930" b="-12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1197270" y="5854831"/>
            <a:ext cx="227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Have to be equivalent!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57070" y="2606211"/>
                <a:ext cx="3229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𝑀𝑎𝑟𝑦𝐶𝑎𝑙𝑙𝑠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𝐹𝑎𝑙𝑠𝑒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070" y="2606211"/>
                <a:ext cx="3229730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619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Network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385545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Bayesian Network: Describe full joint probability distributions using </a:t>
                </a:r>
                <a:r>
                  <a:rPr lang="en-US" dirty="0"/>
                  <a:t>simple, </a:t>
                </a:r>
                <a:r>
                  <a:rPr lang="en-US" dirty="0" smtClean="0"/>
                  <a:t>local distributions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𝑃𝑎𝑟𝑒𝑛𝑡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3855453"/>
              </a:xfrm>
              <a:blipFill rotWithShape="0">
                <a:blip r:embed="rId2"/>
                <a:stretch>
                  <a:fillRect l="-741" t="-1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551" y="3349763"/>
            <a:ext cx="4823911" cy="29038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4117471"/>
              <a:ext cx="3603351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8586"/>
                    <a:gridCol w="458586"/>
                    <a:gridCol w="458586"/>
                    <a:gridCol w="458586"/>
                    <a:gridCol w="458586"/>
                    <a:gridCol w="1310421"/>
                  </a:tblGrid>
                  <a:tr h="3885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Joint Probability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2251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1.19700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US" sz="1400" dirty="0" smtClean="0"/>
                        </a:p>
                      </a:txBody>
                      <a:tcPr/>
                    </a:tc>
                  </a:tr>
                  <a:tr h="2251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F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5.13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251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F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1.33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251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4117471"/>
              <a:ext cx="3603351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8586"/>
                    <a:gridCol w="458586"/>
                    <a:gridCol w="458586"/>
                    <a:gridCol w="458586"/>
                    <a:gridCol w="458586"/>
                    <a:gridCol w="1310421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667" t="-1176" r="-692000" b="-24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1316" t="-1176" r="-582895" b="-24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4000" t="-1176" r="-490667" b="-24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4000" t="-1176" r="-390667" b="-24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98684" t="-1176" r="-285526" b="-24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Joint Probability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76279" t="-172000" r="-930" b="-322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F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76279" t="-266667" r="-930" b="-215686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F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76279" t="-374000" r="-930" b="-12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1197270" y="5854831"/>
            <a:ext cx="227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Have to be equivalent!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57070" y="2606211"/>
                <a:ext cx="3229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𝑀𝑎𝑟𝑦𝐶𝑎𝑙𝑙𝑠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𝐹𝑎𝑙𝑠𝑒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070" y="2606211"/>
                <a:ext cx="3229730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12648" y="3019727"/>
                <a:ext cx="4572000" cy="9106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0.001×0.002×0.95×0.9×(1−0.7)=5.13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019727"/>
                <a:ext cx="4572000" cy="9106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5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Network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385545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Bayesian Network: </a:t>
                </a:r>
                <a:r>
                  <a:rPr lang="en-US" dirty="0"/>
                  <a:t>A probabilistic graphical model</a:t>
                </a:r>
              </a:p>
              <a:p>
                <a:pPr lvl="1"/>
                <a:r>
                  <a:rPr lang="en-US" dirty="0" smtClean="0"/>
                  <a:t>A directed acyclic graph</a:t>
                </a:r>
              </a:p>
              <a:p>
                <a:pPr lvl="1"/>
                <a:r>
                  <a:rPr lang="en-US" dirty="0" smtClean="0"/>
                  <a:t>Node – random variable; Edge – parent-child relationship</a:t>
                </a:r>
              </a:p>
              <a:p>
                <a:pPr lvl="1"/>
                <a:r>
                  <a:rPr lang="en-US" dirty="0" smtClean="0"/>
                  <a:t>Conditional probability distribution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𝑃𝑎𝑟𝑒𝑛𝑡𝑠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Often represented by CPT (conditional probability table) </a:t>
                </a:r>
              </a:p>
              <a:p>
                <a:pPr lvl="3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3855453"/>
              </a:xfrm>
              <a:blipFill rotWithShape="0">
                <a:blip r:embed="rId2"/>
                <a:stretch>
                  <a:fillRect l="-741" t="-1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12648" y="3407019"/>
            <a:ext cx="81607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72"/>
              </a:spcBef>
            </a:pPr>
            <a:r>
              <a:rPr lang="en-US" sz="2400" dirty="0">
                <a:solidFill>
                  <a:srgbClr val="0070C0"/>
                </a:solidFill>
                <a:ea typeface="CMU Serif Roman" charset="0"/>
                <a:cs typeface="CMU Serif Roman" charset="0"/>
              </a:rPr>
              <a:t>A </a:t>
            </a:r>
            <a:r>
              <a:rPr lang="en-US" sz="2400" dirty="0" smtClean="0">
                <a:solidFill>
                  <a:srgbClr val="0070C0"/>
                </a:solidFill>
                <a:ea typeface="CMU Serif Roman" charset="0"/>
                <a:cs typeface="CMU Serif Roman" charset="0"/>
              </a:rPr>
              <a:t>Bayes’ Net </a:t>
            </a:r>
            <a:r>
              <a:rPr lang="en-US" sz="2400" dirty="0">
                <a:solidFill>
                  <a:srgbClr val="0070C0"/>
                </a:solidFill>
                <a:ea typeface="CMU Serif Roman" charset="0"/>
                <a:cs typeface="CMU Serif Roman" charset="0"/>
              </a:rPr>
              <a:t>= topology (graph) + local conditional probabilities</a:t>
            </a: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558" y="3917222"/>
            <a:ext cx="3903878" cy="23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08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18259" y="3015750"/>
            <a:ext cx="1459831" cy="855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Weather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402638" y="3282086"/>
            <a:ext cx="1737895" cy="1178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Way to Commute to Work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12648" y="3915780"/>
            <a:ext cx="1671051" cy="855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Sleeping Quality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6"/>
          </p:cNvCxnSpPr>
          <p:nvPr/>
        </p:nvCxnSpPr>
        <p:spPr>
          <a:xfrm>
            <a:off x="2178090" y="3443540"/>
            <a:ext cx="1224548" cy="310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6"/>
            <a:endCxn id="8" idx="2"/>
          </p:cNvCxnSpPr>
          <p:nvPr/>
        </p:nvCxnSpPr>
        <p:spPr>
          <a:xfrm flipV="1">
            <a:off x="2283699" y="3871329"/>
            <a:ext cx="1118939" cy="472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12648" y="1367658"/>
              <a:ext cx="2986278" cy="148336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412748"/>
                    <a:gridCol w="157353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𝑾𝒆𝒂𝒕𝒉𝒆𝒓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Rainy/Snowy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Sunny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Other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9793379"/>
                  </p:ext>
                </p:extLst>
              </p:nvPr>
            </p:nvGraphicFramePr>
            <p:xfrm>
              <a:off x="612648" y="1367658"/>
              <a:ext cx="2986278" cy="148336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412748"/>
                    <a:gridCol w="157353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9575" t="-3279" r="-772" b="-3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Rainy/Snowy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Sunny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Other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97132" y="5007594"/>
              <a:ext cx="2245895" cy="111252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022543"/>
                    <a:gridCol w="1223352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𝑺𝒍𝒆𝒆𝒑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High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Low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7239585"/>
                  </p:ext>
                </p:extLst>
              </p:nvPr>
            </p:nvGraphicFramePr>
            <p:xfrm>
              <a:off x="797132" y="5007594"/>
              <a:ext cx="2245895" cy="111252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022543"/>
                    <a:gridCol w="1223352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3168" t="-3279" r="-990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High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Low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57248" y="4489800"/>
                <a:ext cx="20238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𝐵𝑢𝑠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𝑊𝑎𝑙𝑘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𝐵𝑖𝑘𝑒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248" y="4489800"/>
                <a:ext cx="2023824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>
            <a:off x="5140532" y="1219200"/>
            <a:ext cx="3546267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At least how many entries are needed for a </a:t>
            </a:r>
            <a:r>
              <a:rPr lang="en-US" dirty="0"/>
              <a:t>general CPT (conditional probability table) </a:t>
            </a:r>
            <a:r>
              <a:rPr lang="en-US" dirty="0" smtClean="0"/>
              <a:t>for the node “Way to Commute to Work”?</a:t>
            </a:r>
          </a:p>
          <a:p>
            <a:pPr lvl="1"/>
            <a:r>
              <a:rPr lang="en-US" dirty="0" smtClean="0"/>
              <a:t>A: 18</a:t>
            </a:r>
          </a:p>
          <a:p>
            <a:pPr lvl="1"/>
            <a:r>
              <a:rPr lang="en-US" dirty="0" smtClean="0"/>
              <a:t>B: 12</a:t>
            </a:r>
          </a:p>
          <a:p>
            <a:pPr lvl="1"/>
            <a:r>
              <a:rPr lang="en-US" dirty="0" smtClean="0"/>
              <a:t>C: 6</a:t>
            </a:r>
          </a:p>
          <a:p>
            <a:pPr lvl="1"/>
            <a:r>
              <a:rPr lang="en-US" dirty="0" smtClean="0"/>
              <a:t>D: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89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18259" y="3015750"/>
            <a:ext cx="1459831" cy="855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Weather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402638" y="3282086"/>
            <a:ext cx="1737895" cy="1178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Way to Commute to Work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12648" y="3915780"/>
            <a:ext cx="1671051" cy="855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Sleeping Quality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6"/>
          </p:cNvCxnSpPr>
          <p:nvPr/>
        </p:nvCxnSpPr>
        <p:spPr>
          <a:xfrm>
            <a:off x="2178090" y="3443540"/>
            <a:ext cx="1224548" cy="310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6"/>
            <a:endCxn id="8" idx="2"/>
          </p:cNvCxnSpPr>
          <p:nvPr/>
        </p:nvCxnSpPr>
        <p:spPr>
          <a:xfrm flipV="1">
            <a:off x="2283699" y="3871329"/>
            <a:ext cx="1118939" cy="472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9793379"/>
                  </p:ext>
                </p:extLst>
              </p:nvPr>
            </p:nvGraphicFramePr>
            <p:xfrm>
              <a:off x="612648" y="1367658"/>
              <a:ext cx="2986278" cy="148336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412748"/>
                    <a:gridCol w="157353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𝑾𝒆𝒂𝒕𝒉𝒆𝒓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Rainy/Snowy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Sunny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Other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9793379"/>
                  </p:ext>
                </p:extLst>
              </p:nvPr>
            </p:nvGraphicFramePr>
            <p:xfrm>
              <a:off x="612648" y="1367658"/>
              <a:ext cx="2986278" cy="148336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412748"/>
                    <a:gridCol w="157353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9575" t="-3279" r="-772" b="-3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Rainy/Snowy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Sunny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Other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7239585"/>
                  </p:ext>
                </p:extLst>
              </p:nvPr>
            </p:nvGraphicFramePr>
            <p:xfrm>
              <a:off x="797132" y="5007594"/>
              <a:ext cx="2245895" cy="111252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022543"/>
                    <a:gridCol w="1223352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𝑺𝒍𝒆𝒆𝒑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High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Low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7239585"/>
                  </p:ext>
                </p:extLst>
              </p:nvPr>
            </p:nvGraphicFramePr>
            <p:xfrm>
              <a:off x="797132" y="5007594"/>
              <a:ext cx="2245895" cy="111252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022543"/>
                    <a:gridCol w="1223352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3168" t="-3279" r="-990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High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Low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3766815"/>
                  </p:ext>
                </p:extLst>
              </p:nvPr>
            </p:nvGraphicFramePr>
            <p:xfrm>
              <a:off x="5421611" y="1304274"/>
              <a:ext cx="3218117" cy="481584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825818"/>
                    <a:gridCol w="413068"/>
                    <a:gridCol w="727964"/>
                    <a:gridCol w="1251267"/>
                  </a:tblGrid>
                  <a:tr h="3311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R/S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Bus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0.7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R/S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Walk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R/S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Bus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R/S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Walk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Sunny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Bus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Sunny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Walk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Sunny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Bus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Sunny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Walk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Other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Bus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Other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Walk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Other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Bus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Other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Walk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3766815"/>
                  </p:ext>
                </p:extLst>
              </p:nvPr>
            </p:nvGraphicFramePr>
            <p:xfrm>
              <a:off x="5421611" y="1304274"/>
              <a:ext cx="3218117" cy="481584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825818"/>
                    <a:gridCol w="413068"/>
                    <a:gridCol w="727964"/>
                    <a:gridCol w="1251267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3333" r="-290441" b="-124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0000" t="-3333" r="-480882" b="-124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71429" t="-3333" r="-174790" b="-124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56796" t="-3333" r="-971" b="-124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R/S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Bus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0.7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R/S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Walk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R/S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Bus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R/S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Walk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Sunny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Bus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Sunny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Walk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Sunny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Bus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Sunny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Walk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Other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Bus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Other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Walk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Other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Bus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Other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Walk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57248" y="4489800"/>
                <a:ext cx="20238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𝐵𝑢𝑠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𝑊𝑎𝑙𝑘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𝐵𝑖𝑘𝑒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248" y="4489800"/>
                <a:ext cx="2023824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311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Perspective of Bayes’ Net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Assume you have no “causal knowledge” but someone gives you the full joint probability table</a:t>
                </a:r>
              </a:p>
              <a:p>
                <a:r>
                  <a:rPr lang="en-US" dirty="0" smtClean="0"/>
                  <a:t>You observe there is a valid factorization of the full joint probability distribution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You further observe that such factorization can be represented using a DAG</a:t>
                </a:r>
              </a:p>
              <a:p>
                <a:r>
                  <a:rPr lang="en-US" dirty="0" smtClean="0"/>
                  <a:t>You can prove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US" dirty="0" smtClean="0"/>
                  <a:t>’s </a:t>
                </a:r>
                <a:r>
                  <a:rPr lang="en-US" dirty="0"/>
                  <a:t>equal to “conditional probabilities”</a:t>
                </a:r>
              </a:p>
              <a:p>
                <a:r>
                  <a:rPr lang="en-US" dirty="0" smtClean="0"/>
                  <a:t>Now you get a Bayes’ Net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72072" y="3188118"/>
                <a:ext cx="59529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𝛉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𝛉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𝛉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𝛉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072" y="3188118"/>
                <a:ext cx="5952976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8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Bayesian Networks</a:t>
            </a:r>
          </a:p>
          <a:p>
            <a:r>
              <a:rPr lang="en-US" dirty="0" smtClean="0"/>
              <a:t>Independence in Bayes’ Net</a:t>
            </a:r>
          </a:p>
          <a:p>
            <a:r>
              <a:rPr lang="en-US" dirty="0" smtClean="0"/>
              <a:t>Construct a Bayes’ Net</a:t>
            </a:r>
          </a:p>
          <a:p>
            <a:r>
              <a:rPr lang="en-US" dirty="0" smtClean="0"/>
              <a:t>Exact Inference in Bayes’ Net</a:t>
            </a:r>
          </a:p>
          <a:p>
            <a:r>
              <a:rPr lang="en-US" dirty="0" smtClean="0"/>
              <a:t>Applications of Bayes’ 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in Bayes’ 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 a Bayes’ Net, which variables are independent?</a:t>
            </a:r>
          </a:p>
          <a:p>
            <a:r>
              <a:rPr lang="en-US" dirty="0" smtClean="0"/>
              <a:t>Each </a:t>
            </a:r>
            <a:r>
              <a:rPr lang="en-US" dirty="0"/>
              <a:t>node is conditionally independent of its non-descendants given its parents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54623" y="2267882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Local semantics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640" y="2719812"/>
            <a:ext cx="4201636" cy="3503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26724" y="3688080"/>
                <a:ext cx="3688916" cy="860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𝑛𝑗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24" y="3688080"/>
                <a:ext cx="3688916" cy="860748"/>
              </a:xfrm>
              <a:prstGeom prst="rect">
                <a:avLst/>
              </a:prstGeom>
              <a:blipFill rotWithShape="0">
                <a:blip r:embed="rId3"/>
                <a:stretch>
                  <a:fillRect l="-2645" t="-5674" b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139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Bayesian Networks</a:t>
            </a:r>
          </a:p>
          <a:p>
            <a:r>
              <a:rPr lang="en-US" dirty="0" smtClean="0"/>
              <a:t>Independence in Bayes’ Net</a:t>
            </a:r>
          </a:p>
          <a:p>
            <a:r>
              <a:rPr lang="en-US" dirty="0" smtClean="0"/>
              <a:t>Construct a Bayes’ Net</a:t>
            </a:r>
          </a:p>
          <a:p>
            <a:r>
              <a:rPr lang="en-US" dirty="0" smtClean="0"/>
              <a:t>Exact Inference in Bayes’ Net</a:t>
            </a:r>
          </a:p>
          <a:p>
            <a:r>
              <a:rPr lang="en-US" dirty="0" smtClean="0"/>
              <a:t>Applications of Bayes’ 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in Bayes’ 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Each node is conditionally independent of all others given its </a:t>
            </a:r>
            <a:r>
              <a:rPr lang="en-US" dirty="0">
                <a:solidFill>
                  <a:srgbClr val="0070C0"/>
                </a:solidFill>
              </a:rPr>
              <a:t>Markov blanket</a:t>
            </a:r>
            <a:r>
              <a:rPr lang="en-US" dirty="0"/>
              <a:t>: parents + children + children’s </a:t>
            </a:r>
            <a:r>
              <a:rPr lang="en-US" dirty="0" smtClean="0"/>
              <a:t>parents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9226" t="4811" r="14150" b="6078"/>
          <a:stretch/>
        </p:blipFill>
        <p:spPr>
          <a:xfrm>
            <a:off x="2798967" y="2500716"/>
            <a:ext cx="4089114" cy="379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55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List all the independence relationships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005" y="2144106"/>
            <a:ext cx="5129745" cy="30879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1623" y="5194038"/>
            <a:ext cx="79251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Local Semantics: Each </a:t>
            </a:r>
            <a:r>
              <a:rPr lang="en-US" dirty="0">
                <a:solidFill>
                  <a:srgbClr val="0070C0"/>
                </a:solidFill>
              </a:rPr>
              <a:t>node is conditionally independent of its non-descendants given its </a:t>
            </a:r>
            <a:r>
              <a:rPr lang="en-US" dirty="0" smtClean="0">
                <a:solidFill>
                  <a:srgbClr val="0070C0"/>
                </a:solidFill>
              </a:rPr>
              <a:t>parents</a:t>
            </a:r>
          </a:p>
          <a:p>
            <a:r>
              <a:rPr lang="en-US" dirty="0">
                <a:solidFill>
                  <a:srgbClr val="0070C0"/>
                </a:solidFill>
              </a:rPr>
              <a:t>Each node is conditionally independent of all others given its Markov blanket: parents + children + children’s </a:t>
            </a:r>
            <a:r>
              <a:rPr lang="en-US" dirty="0" smtClean="0">
                <a:solidFill>
                  <a:srgbClr val="0070C0"/>
                </a:solidFill>
              </a:rPr>
              <a:t>parents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2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Which of the following statements of independence are true given the Bayes’ Net based on local semantics and Markov blankets?</a:t>
                </a:r>
              </a:p>
              <a:p>
                <a:pPr lvl="1"/>
                <a:r>
                  <a:rPr lang="en-US" dirty="0"/>
                  <a:t>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B: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smtClean="0">
                    <a:ea typeface="Cambria Math" panose="02040503050406030204" pitchFamily="18" charset="0"/>
                  </a:rPr>
                  <a:t>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6264783" y="3357197"/>
            <a:ext cx="478604" cy="466552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483983" y="3357197"/>
            <a:ext cx="478604" cy="466552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874383" y="4347797"/>
            <a:ext cx="478604" cy="466552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G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686746" y="4531760"/>
            <a:ext cx="478604" cy="466552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CMU Serif" pitchFamily="50" charset="0"/>
                <a:ea typeface="CMU Serif" pitchFamily="50" charset="0"/>
                <a:cs typeface="CMU Serif" pitchFamily="50" charset="0"/>
              </a:rPr>
              <a:t>F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905946" y="5446160"/>
            <a:ext cx="478604" cy="466552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CMU Serif" pitchFamily="50" charset="0"/>
                <a:ea typeface="CMU Serif" pitchFamily="50" charset="0"/>
                <a:cs typeface="CMU Serif" pitchFamily="50" charset="0"/>
              </a:rPr>
              <a:t>H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27" name="Straight Arrow Connector 26"/>
          <p:cNvCxnSpPr>
            <a:stCxn id="22" idx="5"/>
            <a:endCxn id="24" idx="1"/>
          </p:cNvCxnSpPr>
          <p:nvPr/>
        </p:nvCxnSpPr>
        <p:spPr bwMode="auto">
          <a:xfrm>
            <a:off x="6673297" y="3755424"/>
            <a:ext cx="271176" cy="6606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23" idx="3"/>
            <a:endCxn id="24" idx="7"/>
          </p:cNvCxnSpPr>
          <p:nvPr/>
        </p:nvCxnSpPr>
        <p:spPr bwMode="auto">
          <a:xfrm flipH="1">
            <a:off x="7282897" y="3755424"/>
            <a:ext cx="271176" cy="6606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9" name="Straight Arrow Connector 28"/>
          <p:cNvCxnSpPr>
            <a:stCxn id="22" idx="3"/>
            <a:endCxn id="25" idx="0"/>
          </p:cNvCxnSpPr>
          <p:nvPr/>
        </p:nvCxnSpPr>
        <p:spPr bwMode="auto">
          <a:xfrm flipH="1">
            <a:off x="5926048" y="3755424"/>
            <a:ext cx="408825" cy="7763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Straight Arrow Connector 29"/>
          <p:cNvCxnSpPr>
            <a:stCxn id="24" idx="4"/>
            <a:endCxn id="26" idx="0"/>
          </p:cNvCxnSpPr>
          <p:nvPr/>
        </p:nvCxnSpPr>
        <p:spPr bwMode="auto">
          <a:xfrm>
            <a:off x="7113685" y="4814349"/>
            <a:ext cx="31563" cy="63181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8120222" y="2209724"/>
            <a:ext cx="478604" cy="466552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C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32" name="Straight Arrow Connector 31"/>
          <p:cNvCxnSpPr>
            <a:stCxn id="31" idx="3"/>
            <a:endCxn id="23" idx="0"/>
          </p:cNvCxnSpPr>
          <p:nvPr/>
        </p:nvCxnSpPr>
        <p:spPr bwMode="auto">
          <a:xfrm flipH="1">
            <a:off x="7723285" y="2607951"/>
            <a:ext cx="467027" cy="7492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7205822" y="2209724"/>
            <a:ext cx="478604" cy="466552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B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34" name="Straight Arrow Connector 33"/>
          <p:cNvCxnSpPr>
            <a:stCxn id="33" idx="4"/>
          </p:cNvCxnSpPr>
          <p:nvPr/>
        </p:nvCxnSpPr>
        <p:spPr bwMode="auto">
          <a:xfrm>
            <a:off x="7445124" y="2676276"/>
            <a:ext cx="217898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5" name="Oval 34"/>
          <p:cNvSpPr/>
          <p:nvPr/>
        </p:nvSpPr>
        <p:spPr bwMode="auto">
          <a:xfrm>
            <a:off x="5991546" y="2550560"/>
            <a:ext cx="478604" cy="466552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36" name="Straight Arrow Connector 35"/>
          <p:cNvCxnSpPr>
            <a:stCxn id="35" idx="4"/>
            <a:endCxn id="22" idx="0"/>
          </p:cNvCxnSpPr>
          <p:nvPr/>
        </p:nvCxnSpPr>
        <p:spPr bwMode="auto">
          <a:xfrm>
            <a:off x="6230848" y="3017112"/>
            <a:ext cx="273237" cy="34008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9" name="Rectangle 38"/>
          <p:cNvSpPr/>
          <p:nvPr/>
        </p:nvSpPr>
        <p:spPr>
          <a:xfrm>
            <a:off x="761624" y="5194038"/>
            <a:ext cx="6182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Local Semantics: Each </a:t>
            </a:r>
            <a:r>
              <a:rPr lang="en-US" dirty="0">
                <a:solidFill>
                  <a:srgbClr val="0070C0"/>
                </a:solidFill>
              </a:rPr>
              <a:t>node is conditionally independent of its non-descendants given its </a:t>
            </a:r>
            <a:r>
              <a:rPr lang="en-US" dirty="0" smtClean="0">
                <a:solidFill>
                  <a:srgbClr val="0070C0"/>
                </a:solidFill>
              </a:rPr>
              <a:t>parents</a:t>
            </a:r>
          </a:p>
          <a:p>
            <a:r>
              <a:rPr lang="en-US" dirty="0">
                <a:solidFill>
                  <a:srgbClr val="0070C0"/>
                </a:solidFill>
              </a:rPr>
              <a:t>Each node is conditionally independent of all others given its Markov blanket: parents + children + children’s </a:t>
            </a:r>
            <a:r>
              <a:rPr lang="en-US" dirty="0" smtClean="0">
                <a:solidFill>
                  <a:srgbClr val="0070C0"/>
                </a:solidFill>
              </a:rPr>
              <a:t>parents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83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Which of the following statements of independence are true given the Bayes’ Net based on local semantics and Markov blankets?</a:t>
                </a:r>
              </a:p>
              <a:p>
                <a:pPr lvl="1"/>
                <a:r>
                  <a:rPr lang="en-US" dirty="0"/>
                  <a:t>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B: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smtClean="0">
                    <a:ea typeface="Cambria Math" panose="02040503050406030204" pitchFamily="18" charset="0"/>
                  </a:rPr>
                  <a:t>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6264783" y="3357197"/>
            <a:ext cx="478604" cy="466552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483983" y="3357197"/>
            <a:ext cx="478604" cy="466552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874383" y="4347797"/>
            <a:ext cx="478604" cy="466552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G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686746" y="4531760"/>
            <a:ext cx="478604" cy="466552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CMU Serif" pitchFamily="50" charset="0"/>
                <a:ea typeface="CMU Serif" pitchFamily="50" charset="0"/>
                <a:cs typeface="CMU Serif" pitchFamily="50" charset="0"/>
              </a:rPr>
              <a:t>F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905946" y="5446160"/>
            <a:ext cx="478604" cy="466552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CMU Serif" pitchFamily="50" charset="0"/>
                <a:ea typeface="CMU Serif" pitchFamily="50" charset="0"/>
                <a:cs typeface="CMU Serif" pitchFamily="50" charset="0"/>
              </a:rPr>
              <a:t>H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27" name="Straight Arrow Connector 26"/>
          <p:cNvCxnSpPr>
            <a:stCxn id="22" idx="5"/>
            <a:endCxn id="24" idx="1"/>
          </p:cNvCxnSpPr>
          <p:nvPr/>
        </p:nvCxnSpPr>
        <p:spPr bwMode="auto">
          <a:xfrm>
            <a:off x="6673297" y="3755424"/>
            <a:ext cx="271176" cy="6606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23" idx="3"/>
            <a:endCxn id="24" idx="7"/>
          </p:cNvCxnSpPr>
          <p:nvPr/>
        </p:nvCxnSpPr>
        <p:spPr bwMode="auto">
          <a:xfrm flipH="1">
            <a:off x="7282897" y="3755424"/>
            <a:ext cx="271176" cy="6606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9" name="Straight Arrow Connector 28"/>
          <p:cNvCxnSpPr>
            <a:stCxn id="22" idx="3"/>
            <a:endCxn id="25" idx="0"/>
          </p:cNvCxnSpPr>
          <p:nvPr/>
        </p:nvCxnSpPr>
        <p:spPr bwMode="auto">
          <a:xfrm flipH="1">
            <a:off x="5926048" y="3755424"/>
            <a:ext cx="408825" cy="7763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Straight Arrow Connector 29"/>
          <p:cNvCxnSpPr>
            <a:stCxn id="24" idx="4"/>
            <a:endCxn id="26" idx="0"/>
          </p:cNvCxnSpPr>
          <p:nvPr/>
        </p:nvCxnSpPr>
        <p:spPr bwMode="auto">
          <a:xfrm>
            <a:off x="7113685" y="4814349"/>
            <a:ext cx="31563" cy="63181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8120222" y="2209724"/>
            <a:ext cx="478604" cy="466552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C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32" name="Straight Arrow Connector 31"/>
          <p:cNvCxnSpPr>
            <a:stCxn id="31" idx="3"/>
            <a:endCxn id="23" idx="0"/>
          </p:cNvCxnSpPr>
          <p:nvPr/>
        </p:nvCxnSpPr>
        <p:spPr bwMode="auto">
          <a:xfrm flipH="1">
            <a:off x="7723285" y="2607951"/>
            <a:ext cx="467027" cy="7492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7205822" y="2209724"/>
            <a:ext cx="478604" cy="466552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B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34" name="Straight Arrow Connector 33"/>
          <p:cNvCxnSpPr>
            <a:stCxn id="33" idx="4"/>
          </p:cNvCxnSpPr>
          <p:nvPr/>
        </p:nvCxnSpPr>
        <p:spPr bwMode="auto">
          <a:xfrm>
            <a:off x="7445124" y="2676276"/>
            <a:ext cx="217898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5" name="Oval 34"/>
          <p:cNvSpPr/>
          <p:nvPr/>
        </p:nvSpPr>
        <p:spPr bwMode="auto">
          <a:xfrm>
            <a:off x="5991546" y="2550560"/>
            <a:ext cx="478604" cy="466552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36" name="Straight Arrow Connector 35"/>
          <p:cNvCxnSpPr>
            <a:stCxn id="35" idx="4"/>
            <a:endCxn id="22" idx="0"/>
          </p:cNvCxnSpPr>
          <p:nvPr/>
        </p:nvCxnSpPr>
        <p:spPr bwMode="auto">
          <a:xfrm>
            <a:off x="6230848" y="3017112"/>
            <a:ext cx="273237" cy="34008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79925" y="4775077"/>
                <a:ext cx="4572000" cy="10156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</a:rPr>
                  <a:t>B: Parents </a:t>
                </a:r>
                <a:r>
                  <a:rPr lang="en-US" sz="2000" dirty="0">
                    <a:solidFill>
                      <a:srgbClr val="0070C0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r>
                  <a:rPr lang="en-US" sz="2000" dirty="0" smtClean="0">
                    <a:solidFill>
                      <a:srgbClr val="0070C0"/>
                    </a:solidFill>
                  </a:rPr>
                  <a:t>D: Markov </a:t>
                </a:r>
                <a:r>
                  <a:rPr lang="en-US" sz="2000" dirty="0">
                    <a:solidFill>
                      <a:srgbClr val="0070C0"/>
                    </a:solidFill>
                  </a:rPr>
                  <a:t>blanket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r>
                  <a:rPr lang="en-US" sz="2000" dirty="0" smtClean="0">
                    <a:solidFill>
                      <a:srgbClr val="0070C0"/>
                    </a:solidFill>
                  </a:rPr>
                  <a:t>E: Markov </a:t>
                </a:r>
                <a:r>
                  <a:rPr lang="en-US" sz="2000" dirty="0">
                    <a:solidFill>
                      <a:srgbClr val="0070C0"/>
                    </a:solidFill>
                  </a:rPr>
                  <a:t>blanket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925" y="4775077"/>
                <a:ext cx="4572000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1467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16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Bayesian Networks</a:t>
            </a:r>
          </a:p>
          <a:p>
            <a:r>
              <a:rPr lang="en-US" dirty="0" smtClean="0"/>
              <a:t>Independence in Bayes’ Net</a:t>
            </a:r>
          </a:p>
          <a:p>
            <a:r>
              <a:rPr lang="en-US" dirty="0" smtClean="0"/>
              <a:t>Construct a Bayes’ Net</a:t>
            </a:r>
          </a:p>
          <a:p>
            <a:r>
              <a:rPr lang="en-US" dirty="0" smtClean="0"/>
              <a:t>Exact Inference in Bayes’ Net</a:t>
            </a:r>
          </a:p>
          <a:p>
            <a:r>
              <a:rPr lang="en-US" dirty="0" smtClean="0"/>
              <a:t>Applications of Bayes’ 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8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Bayes’ Net Expressive Enough?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Any full joint probability table can be represented by a Bayes’ Net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43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Bayes’ Net Expressive Enough?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Any full joint probability table can be represented by a Bayes’ Net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62386" y="2283633"/>
                <a:ext cx="723249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latin typeface="Cambria Math" panose="02040503050406030204" pitchFamily="18" charset="0"/>
                  </a:rPr>
                  <a:t>Chain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86" y="2283633"/>
                <a:ext cx="7232493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674" t="-6604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727302" y="3585681"/>
                <a:ext cx="585627" cy="54453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02" y="3585681"/>
                <a:ext cx="585627" cy="54453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1927666" y="3585681"/>
                <a:ext cx="585627" cy="54453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666" y="3585681"/>
                <a:ext cx="585627" cy="54453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3273581" y="3585681"/>
                <a:ext cx="585627" cy="54453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581" y="3585681"/>
                <a:ext cx="585627" cy="54453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6273634" y="3585681"/>
                <a:ext cx="585627" cy="54453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634" y="3585681"/>
                <a:ext cx="585627" cy="54453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9" idx="6"/>
            <a:endCxn id="10" idx="2"/>
          </p:cNvCxnSpPr>
          <p:nvPr/>
        </p:nvCxnSpPr>
        <p:spPr>
          <a:xfrm>
            <a:off x="1312929" y="3857946"/>
            <a:ext cx="6147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6"/>
            <a:endCxn id="11" idx="2"/>
          </p:cNvCxnSpPr>
          <p:nvPr/>
        </p:nvCxnSpPr>
        <p:spPr>
          <a:xfrm>
            <a:off x="2513293" y="3857946"/>
            <a:ext cx="7602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6"/>
          </p:cNvCxnSpPr>
          <p:nvPr/>
        </p:nvCxnSpPr>
        <p:spPr>
          <a:xfrm>
            <a:off x="3859208" y="3857946"/>
            <a:ext cx="9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2" idx="2"/>
          </p:cNvCxnSpPr>
          <p:nvPr/>
        </p:nvCxnSpPr>
        <p:spPr>
          <a:xfrm>
            <a:off x="5455578" y="3857946"/>
            <a:ext cx="818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1058238" y="3411020"/>
            <a:ext cx="996593" cy="154113"/>
          </a:xfrm>
          <a:custGeom>
            <a:avLst/>
            <a:gdLst>
              <a:gd name="connsiteX0" fmla="*/ 0 w 996593"/>
              <a:gd name="connsiteY0" fmla="*/ 154113 h 154113"/>
              <a:gd name="connsiteX1" fmla="*/ 493160 w 996593"/>
              <a:gd name="connsiteY1" fmla="*/ 0 h 154113"/>
              <a:gd name="connsiteX2" fmla="*/ 996593 w 996593"/>
              <a:gd name="connsiteY2" fmla="*/ 154113 h 15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6593" h="154113">
                <a:moveTo>
                  <a:pt x="0" y="154113"/>
                </a:moveTo>
                <a:cubicBezTo>
                  <a:pt x="163530" y="77056"/>
                  <a:pt x="327061" y="0"/>
                  <a:pt x="493160" y="0"/>
                </a:cubicBezTo>
                <a:cubicBezTo>
                  <a:pt x="659259" y="0"/>
                  <a:pt x="827926" y="77056"/>
                  <a:pt x="996593" y="154113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395140" y="3386291"/>
            <a:ext cx="996593" cy="154113"/>
          </a:xfrm>
          <a:custGeom>
            <a:avLst/>
            <a:gdLst>
              <a:gd name="connsiteX0" fmla="*/ 0 w 996593"/>
              <a:gd name="connsiteY0" fmla="*/ 154113 h 154113"/>
              <a:gd name="connsiteX1" fmla="*/ 493160 w 996593"/>
              <a:gd name="connsiteY1" fmla="*/ 0 h 154113"/>
              <a:gd name="connsiteX2" fmla="*/ 996593 w 996593"/>
              <a:gd name="connsiteY2" fmla="*/ 154113 h 15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6593" h="154113">
                <a:moveTo>
                  <a:pt x="0" y="154113"/>
                </a:moveTo>
                <a:cubicBezTo>
                  <a:pt x="163530" y="77056"/>
                  <a:pt x="327061" y="0"/>
                  <a:pt x="493160" y="0"/>
                </a:cubicBezTo>
                <a:cubicBezTo>
                  <a:pt x="659259" y="0"/>
                  <a:pt x="827926" y="77056"/>
                  <a:pt x="996593" y="154113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329673" y="3453031"/>
            <a:ext cx="996593" cy="154113"/>
          </a:xfrm>
          <a:custGeom>
            <a:avLst/>
            <a:gdLst>
              <a:gd name="connsiteX0" fmla="*/ 0 w 996593"/>
              <a:gd name="connsiteY0" fmla="*/ 154113 h 154113"/>
              <a:gd name="connsiteX1" fmla="*/ 493160 w 996593"/>
              <a:gd name="connsiteY1" fmla="*/ 0 h 154113"/>
              <a:gd name="connsiteX2" fmla="*/ 996593 w 996593"/>
              <a:gd name="connsiteY2" fmla="*/ 154113 h 15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6593" h="154113">
                <a:moveTo>
                  <a:pt x="0" y="154113"/>
                </a:moveTo>
                <a:cubicBezTo>
                  <a:pt x="163530" y="77056"/>
                  <a:pt x="327061" y="0"/>
                  <a:pt x="493160" y="0"/>
                </a:cubicBezTo>
                <a:cubicBezTo>
                  <a:pt x="659259" y="0"/>
                  <a:pt x="827926" y="77056"/>
                  <a:pt x="996593" y="154113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996593" y="3111392"/>
            <a:ext cx="2465798" cy="453741"/>
          </a:xfrm>
          <a:custGeom>
            <a:avLst/>
            <a:gdLst>
              <a:gd name="connsiteX0" fmla="*/ 0 w 2465798"/>
              <a:gd name="connsiteY0" fmla="*/ 433192 h 453741"/>
              <a:gd name="connsiteX1" fmla="*/ 472611 w 2465798"/>
              <a:gd name="connsiteY1" fmla="*/ 73597 h 453741"/>
              <a:gd name="connsiteX2" fmla="*/ 1787704 w 2465798"/>
              <a:gd name="connsiteY2" fmla="*/ 32500 h 453741"/>
              <a:gd name="connsiteX3" fmla="*/ 2465798 w 2465798"/>
              <a:gd name="connsiteY3" fmla="*/ 453741 h 45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5798" h="453741">
                <a:moveTo>
                  <a:pt x="0" y="433192"/>
                </a:moveTo>
                <a:cubicBezTo>
                  <a:pt x="87330" y="286785"/>
                  <a:pt x="174660" y="140379"/>
                  <a:pt x="472611" y="73597"/>
                </a:cubicBezTo>
                <a:cubicBezTo>
                  <a:pt x="770562" y="6815"/>
                  <a:pt x="1455506" y="-30857"/>
                  <a:pt x="1787704" y="32500"/>
                </a:cubicBezTo>
                <a:cubicBezTo>
                  <a:pt x="2119902" y="95857"/>
                  <a:pt x="2292850" y="274799"/>
                  <a:pt x="2465798" y="453741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flipV="1">
            <a:off x="996593" y="4171065"/>
            <a:ext cx="5445304" cy="614863"/>
          </a:xfrm>
          <a:custGeom>
            <a:avLst/>
            <a:gdLst>
              <a:gd name="connsiteX0" fmla="*/ 0 w 5445304"/>
              <a:gd name="connsiteY0" fmla="*/ 635986 h 646260"/>
              <a:gd name="connsiteX1" fmla="*/ 308225 w 5445304"/>
              <a:gd name="connsiteY1" fmla="*/ 70908 h 646260"/>
              <a:gd name="connsiteX2" fmla="*/ 1294544 w 5445304"/>
              <a:gd name="connsiteY2" fmla="*/ 9263 h 646260"/>
              <a:gd name="connsiteX3" fmla="*/ 4479533 w 5445304"/>
              <a:gd name="connsiteY3" fmla="*/ 70908 h 646260"/>
              <a:gd name="connsiteX4" fmla="*/ 5445304 w 5445304"/>
              <a:gd name="connsiteY4" fmla="*/ 646260 h 64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5304" h="646260">
                <a:moveTo>
                  <a:pt x="0" y="635986"/>
                </a:moveTo>
                <a:cubicBezTo>
                  <a:pt x="46234" y="405674"/>
                  <a:pt x="92468" y="175362"/>
                  <a:pt x="308225" y="70908"/>
                </a:cubicBezTo>
                <a:cubicBezTo>
                  <a:pt x="523982" y="-33546"/>
                  <a:pt x="599326" y="9263"/>
                  <a:pt x="1294544" y="9263"/>
                </a:cubicBezTo>
                <a:cubicBezTo>
                  <a:pt x="1989762" y="9263"/>
                  <a:pt x="3787740" y="-35258"/>
                  <a:pt x="4479533" y="70908"/>
                </a:cubicBezTo>
                <a:cubicBezTo>
                  <a:pt x="5171326" y="177074"/>
                  <a:pt x="5284342" y="550368"/>
                  <a:pt x="5445304" y="64626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 flipV="1">
            <a:off x="2145316" y="4196120"/>
            <a:ext cx="4296581" cy="339006"/>
          </a:xfrm>
          <a:custGeom>
            <a:avLst/>
            <a:gdLst>
              <a:gd name="connsiteX0" fmla="*/ 0 w 5445304"/>
              <a:gd name="connsiteY0" fmla="*/ 635986 h 646260"/>
              <a:gd name="connsiteX1" fmla="*/ 308225 w 5445304"/>
              <a:gd name="connsiteY1" fmla="*/ 70908 h 646260"/>
              <a:gd name="connsiteX2" fmla="*/ 1294544 w 5445304"/>
              <a:gd name="connsiteY2" fmla="*/ 9263 h 646260"/>
              <a:gd name="connsiteX3" fmla="*/ 4479533 w 5445304"/>
              <a:gd name="connsiteY3" fmla="*/ 70908 h 646260"/>
              <a:gd name="connsiteX4" fmla="*/ 5445304 w 5445304"/>
              <a:gd name="connsiteY4" fmla="*/ 646260 h 64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5304" h="646260">
                <a:moveTo>
                  <a:pt x="0" y="635986"/>
                </a:moveTo>
                <a:cubicBezTo>
                  <a:pt x="46234" y="405674"/>
                  <a:pt x="92468" y="175362"/>
                  <a:pt x="308225" y="70908"/>
                </a:cubicBezTo>
                <a:cubicBezTo>
                  <a:pt x="523982" y="-33546"/>
                  <a:pt x="599326" y="9263"/>
                  <a:pt x="1294544" y="9263"/>
                </a:cubicBezTo>
                <a:cubicBezTo>
                  <a:pt x="1989762" y="9263"/>
                  <a:pt x="3787740" y="-35258"/>
                  <a:pt x="4479533" y="70908"/>
                </a:cubicBezTo>
                <a:cubicBezTo>
                  <a:pt x="5171326" y="177074"/>
                  <a:pt x="5284342" y="550368"/>
                  <a:pt x="5445304" y="64626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 flipV="1">
            <a:off x="3647326" y="4150759"/>
            <a:ext cx="2763749" cy="251717"/>
          </a:xfrm>
          <a:custGeom>
            <a:avLst/>
            <a:gdLst>
              <a:gd name="connsiteX0" fmla="*/ 0 w 5445304"/>
              <a:gd name="connsiteY0" fmla="*/ 635986 h 646260"/>
              <a:gd name="connsiteX1" fmla="*/ 308225 w 5445304"/>
              <a:gd name="connsiteY1" fmla="*/ 70908 h 646260"/>
              <a:gd name="connsiteX2" fmla="*/ 1294544 w 5445304"/>
              <a:gd name="connsiteY2" fmla="*/ 9263 h 646260"/>
              <a:gd name="connsiteX3" fmla="*/ 4479533 w 5445304"/>
              <a:gd name="connsiteY3" fmla="*/ 70908 h 646260"/>
              <a:gd name="connsiteX4" fmla="*/ 5445304 w 5445304"/>
              <a:gd name="connsiteY4" fmla="*/ 646260 h 64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5304" h="646260">
                <a:moveTo>
                  <a:pt x="0" y="635986"/>
                </a:moveTo>
                <a:cubicBezTo>
                  <a:pt x="46234" y="405674"/>
                  <a:pt x="92468" y="175362"/>
                  <a:pt x="308225" y="70908"/>
                </a:cubicBezTo>
                <a:cubicBezTo>
                  <a:pt x="523982" y="-33546"/>
                  <a:pt x="599326" y="9263"/>
                  <a:pt x="1294544" y="9263"/>
                </a:cubicBezTo>
                <a:cubicBezTo>
                  <a:pt x="1989762" y="9263"/>
                  <a:pt x="3787740" y="-35258"/>
                  <a:pt x="4479533" y="70908"/>
                </a:cubicBezTo>
                <a:cubicBezTo>
                  <a:pt x="5171326" y="177074"/>
                  <a:pt x="5284342" y="550368"/>
                  <a:pt x="5445304" y="64626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8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Bayes’ Net </a:t>
            </a:r>
            <a:r>
              <a:rPr lang="en-US" dirty="0" smtClean="0"/>
              <a:t>Unique?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One (full joint probability distribution)-to-many (Bayes’ Net) mapping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540" y="2718511"/>
            <a:ext cx="2918959" cy="1757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1514601" y="5156103"/>
                <a:ext cx="585627" cy="54453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601" y="5156103"/>
                <a:ext cx="585627" cy="54453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2714965" y="5156103"/>
                <a:ext cx="585627" cy="54453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965" y="5156103"/>
                <a:ext cx="585627" cy="54453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4060880" y="5156103"/>
                <a:ext cx="585627" cy="54453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880" y="5156103"/>
                <a:ext cx="585627" cy="54453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7060933" y="5156103"/>
                <a:ext cx="585627" cy="54453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933" y="5156103"/>
                <a:ext cx="585627" cy="54453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8" idx="6"/>
            <a:endCxn id="9" idx="2"/>
          </p:cNvCxnSpPr>
          <p:nvPr/>
        </p:nvCxnSpPr>
        <p:spPr>
          <a:xfrm>
            <a:off x="2100228" y="5428368"/>
            <a:ext cx="6147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6"/>
            <a:endCxn id="10" idx="2"/>
          </p:cNvCxnSpPr>
          <p:nvPr/>
        </p:nvCxnSpPr>
        <p:spPr>
          <a:xfrm>
            <a:off x="3300592" y="5428368"/>
            <a:ext cx="7602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6"/>
          </p:cNvCxnSpPr>
          <p:nvPr/>
        </p:nvCxnSpPr>
        <p:spPr>
          <a:xfrm>
            <a:off x="4646507" y="5428368"/>
            <a:ext cx="9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3" idx="6"/>
            <a:endCxn id="11" idx="2"/>
          </p:cNvCxnSpPr>
          <p:nvPr/>
        </p:nvCxnSpPr>
        <p:spPr>
          <a:xfrm>
            <a:off x="6139979" y="5428368"/>
            <a:ext cx="920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845537" y="4981442"/>
            <a:ext cx="996593" cy="154113"/>
          </a:xfrm>
          <a:custGeom>
            <a:avLst/>
            <a:gdLst>
              <a:gd name="connsiteX0" fmla="*/ 0 w 996593"/>
              <a:gd name="connsiteY0" fmla="*/ 154113 h 154113"/>
              <a:gd name="connsiteX1" fmla="*/ 493160 w 996593"/>
              <a:gd name="connsiteY1" fmla="*/ 0 h 154113"/>
              <a:gd name="connsiteX2" fmla="*/ 996593 w 996593"/>
              <a:gd name="connsiteY2" fmla="*/ 154113 h 15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6593" h="154113">
                <a:moveTo>
                  <a:pt x="0" y="154113"/>
                </a:moveTo>
                <a:cubicBezTo>
                  <a:pt x="163530" y="77056"/>
                  <a:pt x="327061" y="0"/>
                  <a:pt x="493160" y="0"/>
                </a:cubicBezTo>
                <a:cubicBezTo>
                  <a:pt x="659259" y="0"/>
                  <a:pt x="827926" y="77056"/>
                  <a:pt x="996593" y="154113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182439" y="4956713"/>
            <a:ext cx="996593" cy="154113"/>
          </a:xfrm>
          <a:custGeom>
            <a:avLst/>
            <a:gdLst>
              <a:gd name="connsiteX0" fmla="*/ 0 w 996593"/>
              <a:gd name="connsiteY0" fmla="*/ 154113 h 154113"/>
              <a:gd name="connsiteX1" fmla="*/ 493160 w 996593"/>
              <a:gd name="connsiteY1" fmla="*/ 0 h 154113"/>
              <a:gd name="connsiteX2" fmla="*/ 996593 w 996593"/>
              <a:gd name="connsiteY2" fmla="*/ 154113 h 15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6593" h="154113">
                <a:moveTo>
                  <a:pt x="0" y="154113"/>
                </a:moveTo>
                <a:cubicBezTo>
                  <a:pt x="163530" y="77056"/>
                  <a:pt x="327061" y="0"/>
                  <a:pt x="493160" y="0"/>
                </a:cubicBezTo>
                <a:cubicBezTo>
                  <a:pt x="659259" y="0"/>
                  <a:pt x="827926" y="77056"/>
                  <a:pt x="996593" y="154113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991202" y="5023453"/>
            <a:ext cx="1122363" cy="154113"/>
          </a:xfrm>
          <a:custGeom>
            <a:avLst/>
            <a:gdLst>
              <a:gd name="connsiteX0" fmla="*/ 0 w 996593"/>
              <a:gd name="connsiteY0" fmla="*/ 154113 h 154113"/>
              <a:gd name="connsiteX1" fmla="*/ 493160 w 996593"/>
              <a:gd name="connsiteY1" fmla="*/ 0 h 154113"/>
              <a:gd name="connsiteX2" fmla="*/ 996593 w 996593"/>
              <a:gd name="connsiteY2" fmla="*/ 154113 h 15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6593" h="154113">
                <a:moveTo>
                  <a:pt x="0" y="154113"/>
                </a:moveTo>
                <a:cubicBezTo>
                  <a:pt x="163530" y="77056"/>
                  <a:pt x="327061" y="0"/>
                  <a:pt x="493160" y="0"/>
                </a:cubicBezTo>
                <a:cubicBezTo>
                  <a:pt x="659259" y="0"/>
                  <a:pt x="827926" y="77056"/>
                  <a:pt x="996593" y="154113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783892" y="4681814"/>
            <a:ext cx="2465798" cy="453741"/>
          </a:xfrm>
          <a:custGeom>
            <a:avLst/>
            <a:gdLst>
              <a:gd name="connsiteX0" fmla="*/ 0 w 2465798"/>
              <a:gd name="connsiteY0" fmla="*/ 433192 h 453741"/>
              <a:gd name="connsiteX1" fmla="*/ 472611 w 2465798"/>
              <a:gd name="connsiteY1" fmla="*/ 73597 h 453741"/>
              <a:gd name="connsiteX2" fmla="*/ 1787704 w 2465798"/>
              <a:gd name="connsiteY2" fmla="*/ 32500 h 453741"/>
              <a:gd name="connsiteX3" fmla="*/ 2465798 w 2465798"/>
              <a:gd name="connsiteY3" fmla="*/ 453741 h 45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5798" h="453741">
                <a:moveTo>
                  <a:pt x="0" y="433192"/>
                </a:moveTo>
                <a:cubicBezTo>
                  <a:pt x="87330" y="286785"/>
                  <a:pt x="174660" y="140379"/>
                  <a:pt x="472611" y="73597"/>
                </a:cubicBezTo>
                <a:cubicBezTo>
                  <a:pt x="770562" y="6815"/>
                  <a:pt x="1455506" y="-30857"/>
                  <a:pt x="1787704" y="32500"/>
                </a:cubicBezTo>
                <a:cubicBezTo>
                  <a:pt x="2119902" y="95857"/>
                  <a:pt x="2292850" y="274799"/>
                  <a:pt x="2465798" y="453741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V="1">
            <a:off x="1783892" y="5741487"/>
            <a:ext cx="5445304" cy="614863"/>
          </a:xfrm>
          <a:custGeom>
            <a:avLst/>
            <a:gdLst>
              <a:gd name="connsiteX0" fmla="*/ 0 w 5445304"/>
              <a:gd name="connsiteY0" fmla="*/ 635986 h 646260"/>
              <a:gd name="connsiteX1" fmla="*/ 308225 w 5445304"/>
              <a:gd name="connsiteY1" fmla="*/ 70908 h 646260"/>
              <a:gd name="connsiteX2" fmla="*/ 1294544 w 5445304"/>
              <a:gd name="connsiteY2" fmla="*/ 9263 h 646260"/>
              <a:gd name="connsiteX3" fmla="*/ 4479533 w 5445304"/>
              <a:gd name="connsiteY3" fmla="*/ 70908 h 646260"/>
              <a:gd name="connsiteX4" fmla="*/ 5445304 w 5445304"/>
              <a:gd name="connsiteY4" fmla="*/ 646260 h 64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5304" h="646260">
                <a:moveTo>
                  <a:pt x="0" y="635986"/>
                </a:moveTo>
                <a:cubicBezTo>
                  <a:pt x="46234" y="405674"/>
                  <a:pt x="92468" y="175362"/>
                  <a:pt x="308225" y="70908"/>
                </a:cubicBezTo>
                <a:cubicBezTo>
                  <a:pt x="523982" y="-33546"/>
                  <a:pt x="599326" y="9263"/>
                  <a:pt x="1294544" y="9263"/>
                </a:cubicBezTo>
                <a:cubicBezTo>
                  <a:pt x="1989762" y="9263"/>
                  <a:pt x="3787740" y="-35258"/>
                  <a:pt x="4479533" y="70908"/>
                </a:cubicBezTo>
                <a:cubicBezTo>
                  <a:pt x="5171326" y="177074"/>
                  <a:pt x="5284342" y="550368"/>
                  <a:pt x="5445304" y="64626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flipV="1">
            <a:off x="2932615" y="5766542"/>
            <a:ext cx="4296581" cy="339006"/>
          </a:xfrm>
          <a:custGeom>
            <a:avLst/>
            <a:gdLst>
              <a:gd name="connsiteX0" fmla="*/ 0 w 5445304"/>
              <a:gd name="connsiteY0" fmla="*/ 635986 h 646260"/>
              <a:gd name="connsiteX1" fmla="*/ 308225 w 5445304"/>
              <a:gd name="connsiteY1" fmla="*/ 70908 h 646260"/>
              <a:gd name="connsiteX2" fmla="*/ 1294544 w 5445304"/>
              <a:gd name="connsiteY2" fmla="*/ 9263 h 646260"/>
              <a:gd name="connsiteX3" fmla="*/ 4479533 w 5445304"/>
              <a:gd name="connsiteY3" fmla="*/ 70908 h 646260"/>
              <a:gd name="connsiteX4" fmla="*/ 5445304 w 5445304"/>
              <a:gd name="connsiteY4" fmla="*/ 646260 h 64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5304" h="646260">
                <a:moveTo>
                  <a:pt x="0" y="635986"/>
                </a:moveTo>
                <a:cubicBezTo>
                  <a:pt x="46234" y="405674"/>
                  <a:pt x="92468" y="175362"/>
                  <a:pt x="308225" y="70908"/>
                </a:cubicBezTo>
                <a:cubicBezTo>
                  <a:pt x="523982" y="-33546"/>
                  <a:pt x="599326" y="9263"/>
                  <a:pt x="1294544" y="9263"/>
                </a:cubicBezTo>
                <a:cubicBezTo>
                  <a:pt x="1989762" y="9263"/>
                  <a:pt x="3787740" y="-35258"/>
                  <a:pt x="4479533" y="70908"/>
                </a:cubicBezTo>
                <a:cubicBezTo>
                  <a:pt x="5171326" y="177074"/>
                  <a:pt x="5284342" y="550368"/>
                  <a:pt x="5445304" y="64626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flipV="1">
            <a:off x="4434625" y="5721181"/>
            <a:ext cx="2763749" cy="251717"/>
          </a:xfrm>
          <a:custGeom>
            <a:avLst/>
            <a:gdLst>
              <a:gd name="connsiteX0" fmla="*/ 0 w 5445304"/>
              <a:gd name="connsiteY0" fmla="*/ 635986 h 646260"/>
              <a:gd name="connsiteX1" fmla="*/ 308225 w 5445304"/>
              <a:gd name="connsiteY1" fmla="*/ 70908 h 646260"/>
              <a:gd name="connsiteX2" fmla="*/ 1294544 w 5445304"/>
              <a:gd name="connsiteY2" fmla="*/ 9263 h 646260"/>
              <a:gd name="connsiteX3" fmla="*/ 4479533 w 5445304"/>
              <a:gd name="connsiteY3" fmla="*/ 70908 h 646260"/>
              <a:gd name="connsiteX4" fmla="*/ 5445304 w 5445304"/>
              <a:gd name="connsiteY4" fmla="*/ 646260 h 64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5304" h="646260">
                <a:moveTo>
                  <a:pt x="0" y="635986"/>
                </a:moveTo>
                <a:cubicBezTo>
                  <a:pt x="46234" y="405674"/>
                  <a:pt x="92468" y="175362"/>
                  <a:pt x="308225" y="70908"/>
                </a:cubicBezTo>
                <a:cubicBezTo>
                  <a:pt x="523982" y="-33546"/>
                  <a:pt x="599326" y="9263"/>
                  <a:pt x="1294544" y="9263"/>
                </a:cubicBezTo>
                <a:cubicBezTo>
                  <a:pt x="1989762" y="9263"/>
                  <a:pt x="3787740" y="-35258"/>
                  <a:pt x="4479533" y="70908"/>
                </a:cubicBezTo>
                <a:cubicBezTo>
                  <a:pt x="5171326" y="177074"/>
                  <a:pt x="5284342" y="550368"/>
                  <a:pt x="5445304" y="64626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5554352" y="5156103"/>
                <a:ext cx="585627" cy="54453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352" y="5156103"/>
                <a:ext cx="585627" cy="544530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24"/>
          <p:cNvSpPr/>
          <p:nvPr/>
        </p:nvSpPr>
        <p:spPr>
          <a:xfrm>
            <a:off x="3072243" y="4578856"/>
            <a:ext cx="4053328" cy="568869"/>
          </a:xfrm>
          <a:custGeom>
            <a:avLst/>
            <a:gdLst>
              <a:gd name="connsiteX0" fmla="*/ 0 w 996593"/>
              <a:gd name="connsiteY0" fmla="*/ 154113 h 154113"/>
              <a:gd name="connsiteX1" fmla="*/ 493160 w 996593"/>
              <a:gd name="connsiteY1" fmla="*/ 0 h 154113"/>
              <a:gd name="connsiteX2" fmla="*/ 996593 w 996593"/>
              <a:gd name="connsiteY2" fmla="*/ 154113 h 15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6593" h="154113">
                <a:moveTo>
                  <a:pt x="0" y="154113"/>
                </a:moveTo>
                <a:cubicBezTo>
                  <a:pt x="163530" y="77056"/>
                  <a:pt x="327061" y="0"/>
                  <a:pt x="493160" y="0"/>
                </a:cubicBezTo>
                <a:cubicBezTo>
                  <a:pt x="659259" y="0"/>
                  <a:pt x="827926" y="77056"/>
                  <a:pt x="996593" y="154113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flipV="1">
            <a:off x="5795230" y="5633656"/>
            <a:ext cx="1418555" cy="199888"/>
          </a:xfrm>
          <a:custGeom>
            <a:avLst/>
            <a:gdLst>
              <a:gd name="connsiteX0" fmla="*/ 0 w 5445304"/>
              <a:gd name="connsiteY0" fmla="*/ 635986 h 646260"/>
              <a:gd name="connsiteX1" fmla="*/ 308225 w 5445304"/>
              <a:gd name="connsiteY1" fmla="*/ 70908 h 646260"/>
              <a:gd name="connsiteX2" fmla="*/ 1294544 w 5445304"/>
              <a:gd name="connsiteY2" fmla="*/ 9263 h 646260"/>
              <a:gd name="connsiteX3" fmla="*/ 4479533 w 5445304"/>
              <a:gd name="connsiteY3" fmla="*/ 70908 h 646260"/>
              <a:gd name="connsiteX4" fmla="*/ 5445304 w 5445304"/>
              <a:gd name="connsiteY4" fmla="*/ 646260 h 64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5304" h="646260">
                <a:moveTo>
                  <a:pt x="0" y="635986"/>
                </a:moveTo>
                <a:cubicBezTo>
                  <a:pt x="46234" y="405674"/>
                  <a:pt x="92468" y="175362"/>
                  <a:pt x="308225" y="70908"/>
                </a:cubicBezTo>
                <a:cubicBezTo>
                  <a:pt x="523982" y="-33546"/>
                  <a:pt x="599326" y="9263"/>
                  <a:pt x="1294544" y="9263"/>
                </a:cubicBezTo>
                <a:cubicBezTo>
                  <a:pt x="1989762" y="9263"/>
                  <a:pt x="3787740" y="-35258"/>
                  <a:pt x="4479533" y="70908"/>
                </a:cubicBezTo>
                <a:cubicBezTo>
                  <a:pt x="5171326" y="177074"/>
                  <a:pt x="5284342" y="550368"/>
                  <a:pt x="5445304" y="64626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510650" y="5038419"/>
            <a:ext cx="1145413" cy="144814"/>
          </a:xfrm>
          <a:custGeom>
            <a:avLst/>
            <a:gdLst>
              <a:gd name="connsiteX0" fmla="*/ 0 w 996593"/>
              <a:gd name="connsiteY0" fmla="*/ 154113 h 154113"/>
              <a:gd name="connsiteX1" fmla="*/ 493160 w 996593"/>
              <a:gd name="connsiteY1" fmla="*/ 0 h 154113"/>
              <a:gd name="connsiteX2" fmla="*/ 996593 w 996593"/>
              <a:gd name="connsiteY2" fmla="*/ 154113 h 15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6593" h="154113">
                <a:moveTo>
                  <a:pt x="0" y="154113"/>
                </a:moveTo>
                <a:cubicBezTo>
                  <a:pt x="163530" y="77056"/>
                  <a:pt x="327061" y="0"/>
                  <a:pt x="493160" y="0"/>
                </a:cubicBezTo>
                <a:cubicBezTo>
                  <a:pt x="659259" y="0"/>
                  <a:pt x="827926" y="77056"/>
                  <a:pt x="996593" y="154113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176090" y="4714411"/>
            <a:ext cx="2465798" cy="453741"/>
          </a:xfrm>
          <a:custGeom>
            <a:avLst/>
            <a:gdLst>
              <a:gd name="connsiteX0" fmla="*/ 0 w 2465798"/>
              <a:gd name="connsiteY0" fmla="*/ 433192 h 453741"/>
              <a:gd name="connsiteX1" fmla="*/ 472611 w 2465798"/>
              <a:gd name="connsiteY1" fmla="*/ 73597 h 453741"/>
              <a:gd name="connsiteX2" fmla="*/ 1787704 w 2465798"/>
              <a:gd name="connsiteY2" fmla="*/ 32500 h 453741"/>
              <a:gd name="connsiteX3" fmla="*/ 2465798 w 2465798"/>
              <a:gd name="connsiteY3" fmla="*/ 453741 h 45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5798" h="453741">
                <a:moveTo>
                  <a:pt x="0" y="433192"/>
                </a:moveTo>
                <a:cubicBezTo>
                  <a:pt x="87330" y="286785"/>
                  <a:pt x="174660" y="140379"/>
                  <a:pt x="472611" y="73597"/>
                </a:cubicBezTo>
                <a:cubicBezTo>
                  <a:pt x="770562" y="6815"/>
                  <a:pt x="1455506" y="-30857"/>
                  <a:pt x="1787704" y="32500"/>
                </a:cubicBezTo>
                <a:cubicBezTo>
                  <a:pt x="2119902" y="95857"/>
                  <a:pt x="2292850" y="274799"/>
                  <a:pt x="2465798" y="453741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574374" y="4642534"/>
            <a:ext cx="2465798" cy="453741"/>
          </a:xfrm>
          <a:custGeom>
            <a:avLst/>
            <a:gdLst>
              <a:gd name="connsiteX0" fmla="*/ 0 w 2465798"/>
              <a:gd name="connsiteY0" fmla="*/ 433192 h 453741"/>
              <a:gd name="connsiteX1" fmla="*/ 472611 w 2465798"/>
              <a:gd name="connsiteY1" fmla="*/ 73597 h 453741"/>
              <a:gd name="connsiteX2" fmla="*/ 1787704 w 2465798"/>
              <a:gd name="connsiteY2" fmla="*/ 32500 h 453741"/>
              <a:gd name="connsiteX3" fmla="*/ 2465798 w 2465798"/>
              <a:gd name="connsiteY3" fmla="*/ 453741 h 45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5798" h="453741">
                <a:moveTo>
                  <a:pt x="0" y="433192"/>
                </a:moveTo>
                <a:cubicBezTo>
                  <a:pt x="87330" y="286785"/>
                  <a:pt x="174660" y="140379"/>
                  <a:pt x="472611" y="73597"/>
                </a:cubicBezTo>
                <a:cubicBezTo>
                  <a:pt x="770562" y="6815"/>
                  <a:pt x="1455506" y="-30857"/>
                  <a:pt x="1787704" y="32500"/>
                </a:cubicBezTo>
                <a:cubicBezTo>
                  <a:pt x="2119902" y="95857"/>
                  <a:pt x="2292850" y="274799"/>
                  <a:pt x="2465798" y="453741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569017" y="4538002"/>
            <a:ext cx="4053328" cy="568869"/>
          </a:xfrm>
          <a:custGeom>
            <a:avLst/>
            <a:gdLst>
              <a:gd name="connsiteX0" fmla="*/ 0 w 996593"/>
              <a:gd name="connsiteY0" fmla="*/ 154113 h 154113"/>
              <a:gd name="connsiteX1" fmla="*/ 493160 w 996593"/>
              <a:gd name="connsiteY1" fmla="*/ 0 h 154113"/>
              <a:gd name="connsiteX2" fmla="*/ 996593 w 996593"/>
              <a:gd name="connsiteY2" fmla="*/ 154113 h 15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6593" h="154113">
                <a:moveTo>
                  <a:pt x="0" y="154113"/>
                </a:moveTo>
                <a:cubicBezTo>
                  <a:pt x="163530" y="77056"/>
                  <a:pt x="327061" y="0"/>
                  <a:pt x="493160" y="0"/>
                </a:cubicBezTo>
                <a:cubicBezTo>
                  <a:pt x="659259" y="0"/>
                  <a:pt x="827926" y="77056"/>
                  <a:pt x="996593" y="154113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13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 a Bayes’ 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Construct a (ideally simple) Bayes’ Net systematically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5760" y="2291871"/>
                <a:ext cx="8321040" cy="2862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 smtClean="0"/>
                  <a:t>Choose an ordering of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342900" indent="-342900">
                  <a:buAutoNum type="arabicPeriod"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to the network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Select a minimal subset of variables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, denoted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𝑃𝑎𝑟𝑒𝑛𝑡𝑠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𝑃𝑎𝑟𝑒𝑛𝑡𝑠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Add edges from nodes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𝑃𝑎𝑟𝑒𝑛𝑡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write down the conditional probability table (CPT)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This process guarantees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𝑃𝑎𝑟𝑒𝑛𝑡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2291871"/>
                <a:ext cx="8321040" cy="2862643"/>
              </a:xfrm>
              <a:prstGeom prst="rect">
                <a:avLst/>
              </a:prstGeom>
              <a:blipFill rotWithShape="0">
                <a:blip r:embed="rId2"/>
                <a:stretch>
                  <a:fillRect l="-586" t="-1277" b="-2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133599" y="1772616"/>
            <a:ext cx="424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As a knowledge engineer or domain expert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1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 a Bayes’ 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Construct a (ideally simple) Bayes’ Net systematically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5760" y="2291871"/>
                <a:ext cx="8321040" cy="2862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 smtClean="0"/>
                  <a:t>Choose an ordering of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342900" indent="-342900">
                  <a:buAutoNum type="arabicPeriod"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to the network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Select a minimal subset of variables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, denoted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𝑃𝑎𝑟𝑒𝑛𝑡𝑠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𝑃𝑎𝑟𝑒𝑛𝑡𝑠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Add edges from nodes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𝑃𝑎𝑟𝑒𝑛𝑡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write down the conditional probability table (CPT)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This process guarantees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𝑃𝑎𝑟𝑒𝑛𝑡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2291871"/>
                <a:ext cx="8321040" cy="2862643"/>
              </a:xfrm>
              <a:prstGeom prst="rect">
                <a:avLst/>
              </a:prstGeom>
              <a:blipFill rotWithShape="0">
                <a:blip r:embed="rId2"/>
                <a:stretch>
                  <a:fillRect l="-586" t="-1277" b="-2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133599" y="1772616"/>
            <a:ext cx="424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As a knowledge engineer or domain expert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3397" y="2233699"/>
            <a:ext cx="4080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By intuition/domain knowledge or through reasoning based on the full joint probability distribution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1120" y="3444240"/>
            <a:ext cx="3901440" cy="2789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020116" y="5099323"/>
                <a:ext cx="7016196" cy="1312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𝑃𝑎𝑟𝑒𝑛𝑡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16" y="5099323"/>
                <a:ext cx="7016196" cy="13122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40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Network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356669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Bayesian Network (Bayes</a:t>
                </a:r>
                <a:r>
                  <a:rPr lang="en-US" dirty="0"/>
                  <a:t>’ </a:t>
                </a:r>
                <a:r>
                  <a:rPr lang="en-US" dirty="0" smtClean="0"/>
                  <a:t>net) Overview</a:t>
                </a:r>
              </a:p>
              <a:p>
                <a:pPr lvl="1"/>
                <a:r>
                  <a:rPr lang="en-US" dirty="0" smtClean="0"/>
                  <a:t>A </a:t>
                </a:r>
                <a:r>
                  <a:rPr lang="en-US" dirty="0"/>
                  <a:t>compact way to </a:t>
                </a:r>
                <a:r>
                  <a:rPr lang="en-US" dirty="0" smtClean="0"/>
                  <a:t>represent </a:t>
                </a:r>
                <a:r>
                  <a:rPr lang="en-US" dirty="0"/>
                  <a:t>knowledge in an uncertain domain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Describe full joint probability distributions using </a:t>
                </a:r>
                <a:r>
                  <a:rPr lang="en-US" dirty="0"/>
                  <a:t>simple, </a:t>
                </a:r>
                <a:r>
                  <a:rPr lang="en-US" dirty="0" smtClean="0"/>
                  <a:t>local distributions</a:t>
                </a:r>
              </a:p>
              <a:p>
                <a:pPr lvl="1"/>
                <a:r>
                  <a:rPr lang="en-US" dirty="0"/>
                  <a:t>A probabilistic graphical </a:t>
                </a:r>
                <a:r>
                  <a:rPr lang="en-US" dirty="0" smtClean="0"/>
                  <a:t>model</a:t>
                </a:r>
              </a:p>
              <a:p>
                <a:pPr lvl="2"/>
                <a:r>
                  <a:rPr lang="en-US" dirty="0" smtClean="0"/>
                  <a:t>A directed acyclic graph</a:t>
                </a:r>
              </a:p>
              <a:p>
                <a:pPr lvl="2"/>
                <a:r>
                  <a:rPr lang="en-US" dirty="0" smtClean="0"/>
                  <a:t>Each node corresponds to a random variable</a:t>
                </a:r>
              </a:p>
              <a:p>
                <a:pPr lvl="2"/>
                <a:r>
                  <a:rPr lang="en-US" dirty="0" smtClean="0"/>
                  <a:t>Each direct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dirty="0" smtClean="0"/>
                  <a:t> represent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</a:t>
                </a:r>
                <a:r>
                  <a:rPr lang="en-US" b="1" dirty="0" smtClean="0"/>
                  <a:t>parent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Each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has a conditional probability distribution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𝑃𝑎𝑟𝑒𝑛𝑡𝑠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3566695"/>
              </a:xfrm>
              <a:blipFill rotWithShape="0">
                <a:blip r:embed="rId2"/>
                <a:stretch>
                  <a:fillRect l="-667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983874" y="4840814"/>
            <a:ext cx="1459831" cy="6250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Weather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68253" y="4821655"/>
            <a:ext cx="1737895" cy="1178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Way to Commute to Work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878263" y="5705983"/>
            <a:ext cx="1671051" cy="604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Sleeping Quality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6"/>
          </p:cNvCxnSpPr>
          <p:nvPr/>
        </p:nvCxnSpPr>
        <p:spPr>
          <a:xfrm>
            <a:off x="3443705" y="5153316"/>
            <a:ext cx="1224548" cy="195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6"/>
            <a:endCxn id="8" idx="2"/>
          </p:cNvCxnSpPr>
          <p:nvPr/>
        </p:nvCxnSpPr>
        <p:spPr>
          <a:xfrm flipV="1">
            <a:off x="3549314" y="5410898"/>
            <a:ext cx="1118939" cy="597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195554" y="2934187"/>
            <a:ext cx="2381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(≈ </a:t>
            </a:r>
            <a:r>
              <a:rPr lang="en-US" dirty="0">
                <a:solidFill>
                  <a:srgbClr val="0070C0"/>
                </a:solidFill>
              </a:rPr>
              <a:t>“directly influences”)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021095" y="3320716"/>
            <a:ext cx="406400" cy="28341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0852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Construct a Bayes’ </a:t>
            </a:r>
            <a:r>
              <a:rPr lang="en-US" dirty="0" smtClean="0"/>
              <a:t>Net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Construct a (ideally simple) Bayes’ Net systematically</a:t>
                </a:r>
              </a:p>
              <a:p>
                <a:pPr lvl="1"/>
                <a:r>
                  <a:rPr lang="en-US" dirty="0" smtClean="0"/>
                  <a:t>Ordering of variables matters</a:t>
                </a:r>
              </a:p>
              <a:p>
                <a:pPr lvl="1"/>
                <a:r>
                  <a:rPr lang="en-US" dirty="0" smtClean="0"/>
                  <a:t>Exploit domain knowledge to determine the ordering: intuitively, parent of a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should contain all nodes that directly influences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864" y="4083893"/>
            <a:ext cx="3775039" cy="2272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0808125"/>
                  </p:ext>
                </p:extLst>
              </p:nvPr>
            </p:nvGraphicFramePr>
            <p:xfrm>
              <a:off x="457200" y="4117471"/>
              <a:ext cx="3603351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8586"/>
                    <a:gridCol w="458586"/>
                    <a:gridCol w="458586"/>
                    <a:gridCol w="458586"/>
                    <a:gridCol w="458586"/>
                    <a:gridCol w="1310421"/>
                  </a:tblGrid>
                  <a:tr h="3885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Joint Probability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2251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1.19700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US" sz="1400" dirty="0" smtClean="0"/>
                        </a:p>
                      </a:txBody>
                      <a:tcPr/>
                    </a:tc>
                  </a:tr>
                  <a:tr h="2251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F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5.13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251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F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1.33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251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0808125"/>
                  </p:ext>
                </p:extLst>
              </p:nvPr>
            </p:nvGraphicFramePr>
            <p:xfrm>
              <a:off x="457200" y="4117471"/>
              <a:ext cx="3603351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8586"/>
                    <a:gridCol w="458586"/>
                    <a:gridCol w="458586"/>
                    <a:gridCol w="458586"/>
                    <a:gridCol w="458586"/>
                    <a:gridCol w="1310421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667" t="-1176" r="-692000" b="-24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1316" t="-1176" r="-582895" b="-24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4000" t="-1176" r="-490667" b="-24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4000" t="-1176" r="-390667" b="-24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98684" t="-1176" r="-285526" b="-24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Joint Probability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76279" t="-172000" r="-930" b="-322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F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76279" t="-266667" r="-930" b="-215686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F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76279" t="-374000" r="-930" b="-12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236606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Bayesian Networks</a:t>
            </a:r>
          </a:p>
          <a:p>
            <a:r>
              <a:rPr lang="en-US" dirty="0" smtClean="0"/>
              <a:t>Independence in Bayes’ Net</a:t>
            </a:r>
          </a:p>
          <a:p>
            <a:r>
              <a:rPr lang="en-US" dirty="0" smtClean="0"/>
              <a:t>Construct a Bayes’ Net</a:t>
            </a:r>
          </a:p>
          <a:p>
            <a:r>
              <a:rPr lang="en-US" dirty="0" smtClean="0"/>
              <a:t>Exact Inference in Bayes’ Net</a:t>
            </a:r>
          </a:p>
          <a:p>
            <a:r>
              <a:rPr lang="en-US" dirty="0" smtClean="0"/>
              <a:t>Applications of Bayes’ 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Inference in Bayes’ Net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Recap: Probabilistic </a:t>
                </a:r>
                <a:r>
                  <a:rPr lang="en-US" dirty="0"/>
                  <a:t>inference: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No </a:t>
                </a:r>
                <a:r>
                  <a:rPr lang="en-US" dirty="0"/>
                  <a:t>evidence: Marginal probability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With evidence: Posterior / Conditional probability 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 smtClean="0"/>
                  <a:t>Inference with full joint probability distribution: Marginalization, Bayes’ Rule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Exact Inference in Bayes’ Net: (1) Enumeration; (2) Variable Elimination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980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Inference 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Partition </a:t>
                </a:r>
                <a:r>
                  <a:rPr lang="en-US" dirty="0"/>
                  <a:t>the set of random variables in the </a:t>
                </a:r>
                <a:r>
                  <a:rPr lang="en-US" dirty="0" smtClean="0"/>
                  <a:t>model</a:t>
                </a:r>
                <a:endParaRPr lang="en-US" dirty="0"/>
              </a:p>
              <a:p>
                <a:pPr lvl="1"/>
                <a:r>
                  <a:rPr lang="en-US" dirty="0"/>
                  <a:t>Evidence variables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US" dirty="0"/>
                  <a:t>, and be e the list of observed values from them</a:t>
                </a:r>
              </a:p>
              <a:p>
                <a:pPr lvl="1"/>
                <a:r>
                  <a:rPr lang="en-US" dirty="0"/>
                  <a:t>Remaining unobserved / hidden variables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𝐘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Query variables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The query can be answered by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61169" y="4577859"/>
                <a:ext cx="11642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169" y="4577859"/>
                <a:ext cx="1164229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89974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Inference 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Partition </a:t>
                </a:r>
                <a:r>
                  <a:rPr lang="en-US" dirty="0"/>
                  <a:t>the set of random variables in the </a:t>
                </a:r>
                <a:r>
                  <a:rPr lang="en-US" dirty="0" smtClean="0"/>
                  <a:t>model</a:t>
                </a:r>
                <a:endParaRPr lang="en-US" dirty="0"/>
              </a:p>
              <a:p>
                <a:pPr lvl="1"/>
                <a:r>
                  <a:rPr lang="en-US" dirty="0"/>
                  <a:t>Evidence variables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US" dirty="0"/>
                  <a:t>, and be e the list of observed values from them</a:t>
                </a:r>
              </a:p>
              <a:p>
                <a:pPr lvl="1"/>
                <a:r>
                  <a:rPr lang="en-US" dirty="0"/>
                  <a:t>Remaining unobserved / hidden variables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𝐘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Query variables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The query can be answered by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68604" y="4395704"/>
                <a:ext cx="4790863" cy="803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</m:d>
                        </m:num>
                        <m:den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sub>
                        <m:sup/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604" y="4395704"/>
                <a:ext cx="4790863" cy="8038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329398" y="5671825"/>
            <a:ext cx="5687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ea typeface="CMU Serif Roman" charset="0"/>
                <a:cs typeface="CMU Serif Roman" charset="0"/>
              </a:rPr>
              <a:t>This is a joint probability (the value of all random variables are given).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672254" y="4947191"/>
            <a:ext cx="14868" cy="76230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4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in Bayes</a:t>
            </a:r>
            <a:r>
              <a:rPr lang="en-US" dirty="0"/>
              <a:t>’ </a:t>
            </a:r>
            <a:r>
              <a:rPr lang="en-US" dirty="0" smtClean="0"/>
              <a:t>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Inference with full joint probability distribution </a:t>
            </a:r>
            <a:r>
              <a:rPr lang="en-US" dirty="0" smtClean="0"/>
              <a:t>table available: </a:t>
            </a:r>
            <a:r>
              <a:rPr lang="en-US" dirty="0"/>
              <a:t>Read </a:t>
            </a:r>
            <a:r>
              <a:rPr lang="en-US" dirty="0" smtClean="0"/>
              <a:t>the joint probability from </a:t>
            </a:r>
            <a:r>
              <a:rPr lang="en-US" dirty="0"/>
              <a:t>the </a:t>
            </a:r>
            <a:r>
              <a:rPr lang="en-US" dirty="0" smtClean="0"/>
              <a:t>table</a:t>
            </a:r>
            <a:endParaRPr lang="en-US" dirty="0"/>
          </a:p>
          <a:p>
            <a:r>
              <a:rPr lang="en-US" dirty="0" smtClean="0"/>
              <a:t>Inference in Bayes’ Net: compute joint probability through conditional probability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57813" y="1332836"/>
                <a:ext cx="4790863" cy="803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</m:d>
                        </m:num>
                        <m:den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sub>
                        <m:sup/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813" y="1332836"/>
                <a:ext cx="4790863" cy="80387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389755" y="1501698"/>
            <a:ext cx="921835" cy="3791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097356" y="4163865"/>
                <a:ext cx="3911776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𝑃𝑎𝑟𝑒𝑛𝑡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356" y="4163865"/>
                <a:ext cx="3911776" cy="7645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7285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Alert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I’m at work, both of my neighbors John and Mary call to say my alarm for burglary is ringing. Sometimes it’s set off by minor earthquakes. Is there a burglary?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064" y="2529672"/>
            <a:ext cx="3973183" cy="2391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14548" y="2618421"/>
                <a:ext cx="14986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48" y="2618421"/>
                <a:ext cx="149868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12648" y="3031641"/>
                <a:ext cx="3899879" cy="799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sub>
                        <m:sup/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031641"/>
                <a:ext cx="3899879" cy="7990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3217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Alert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I’m at work, both of my neighbors John and Mary call to say my alarm for burglary is ringing. Sometimes it’s set off by minor earthquakes. Is there a burglary?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064" y="2529672"/>
            <a:ext cx="3973183" cy="2391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14548" y="2618421"/>
                <a:ext cx="14986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48" y="2618421"/>
                <a:ext cx="149868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5346" y="3994642"/>
                <a:ext cx="41185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𝐵𝑢𝑟𝑔𝑙𝑎𝑟𝑦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𝐽𝑜h𝑛𝐶𝑎𝑙𝑙𝑠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𝑀𝑎𝑟𝑦𝐶𝑎𝑙𝑙𝑠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𝐴𝑙𝑎𝑟𝑚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𝐸𝑎𝑟𝑡h𝑞𝑢𝑎𝑘𝑒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46" y="3994642"/>
                <a:ext cx="4118518" cy="923330"/>
              </a:xfrm>
              <a:prstGeom prst="rect">
                <a:avLst/>
              </a:prstGeom>
              <a:blipFill rotWithShape="0"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11934" y="5217819"/>
                <a:ext cx="7510232" cy="809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∈{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∈{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,¬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34" y="5217819"/>
                <a:ext cx="7510232" cy="8099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12648" y="3031641"/>
                <a:ext cx="3899879" cy="799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sub>
                        <m:sup/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031641"/>
                <a:ext cx="3899879" cy="79900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404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Alert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Evaluate through depth-first recursion of the following expression tree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03412" y="1219200"/>
                <a:ext cx="6823599" cy="809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∈{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∈{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,¬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412" y="1219200"/>
                <a:ext cx="6823599" cy="8099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903855"/>
            <a:ext cx="6096000" cy="335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5356" y="3252155"/>
            <a:ext cx="2672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Top-down DF evaluation:</a:t>
            </a:r>
          </a:p>
          <a:p>
            <a:r>
              <a:rPr lang="en-US" dirty="0" smtClean="0"/>
              <a:t>  × </a:t>
            </a:r>
            <a:r>
              <a:rPr lang="en-US" dirty="0"/>
              <a:t>Values along each path</a:t>
            </a:r>
          </a:p>
          <a:p>
            <a:r>
              <a:rPr lang="en-US" dirty="0" smtClean="0"/>
              <a:t>  + </a:t>
            </a:r>
            <a:r>
              <a:rPr lang="en-US" dirty="0"/>
              <a:t>at the branching nodes </a:t>
            </a:r>
          </a:p>
        </p:txBody>
      </p:sp>
    </p:spTree>
    <p:extLst>
      <p:ext uri="{BB962C8B-B14F-4D97-AF65-F5344CB8AC3E}">
        <p14:creationId xmlns:p14="http://schemas.microsoft.com/office/powerpoint/2010/main" val="308761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309063"/>
            <a:ext cx="8229600" cy="2847896"/>
          </a:xfrm>
        </p:spPr>
        <p:txBody>
          <a:bodyPr/>
          <a:lstStyle/>
          <a:p>
            <a:r>
              <a:rPr lang="en-US" dirty="0" smtClean="0"/>
              <a:t>Normalize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2118" y="1210881"/>
                <a:ext cx="8739764" cy="809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∈{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∈{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,¬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′)</m:t>
                              </m:r>
                            </m:e>
                          </m:nary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×0.00059224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18" y="1210881"/>
                <a:ext cx="8739764" cy="8099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0" y="2201208"/>
                <a:ext cx="9130898" cy="809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∈{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∈{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,¬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′)</m:t>
                              </m:r>
                            </m:e>
                          </m:nary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×0.0014919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01208"/>
                <a:ext cx="9130898" cy="8099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63025" y="4020886"/>
                <a:ext cx="4912820" cy="11769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0.00059224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0.00059224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0.0014919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≈0.284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≈0.716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025" y="4020886"/>
                <a:ext cx="4912820" cy="1176925"/>
              </a:xfrm>
              <a:prstGeom prst="rect">
                <a:avLst/>
              </a:prstGeom>
              <a:blipFill rotWithShape="0">
                <a:blip r:embed="rId4"/>
                <a:stretch>
                  <a:fillRect b="-3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23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Alarm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I’m at work, both of my neighbors John and Mary call to say my alarm for burglary is ringing. Sometimes it’s set off by minor earthquakes. Is there a burglary? </a:t>
            </a:r>
          </a:p>
          <a:p>
            <a:endParaRPr lang="en-US" dirty="0"/>
          </a:p>
          <a:p>
            <a:r>
              <a:rPr lang="en-US" dirty="0" smtClean="0"/>
              <a:t>How do we model this scenario? How can we represent our knowledge in such a domain with uncertainty?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298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Exact Inference in Bayes’ Net: </a:t>
            </a:r>
            <a:r>
              <a:rPr lang="en-US" dirty="0" smtClean="0"/>
              <a:t>Enumeration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Enumeration: Evaluate</a:t>
                </a:r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𝐘</m:t>
                          </m:r>
                        </m:sub>
                        <m:sup/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using depth-first recursion, then normalize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57813" y="1332836"/>
                <a:ext cx="4790863" cy="803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</m:d>
                        </m:num>
                        <m:den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sub>
                        <m:sup/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813" y="1332836"/>
                <a:ext cx="4790863" cy="8038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66521" y="3756724"/>
                <a:ext cx="65292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This means we need to compute for all the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𝑑𝑜𝑚𝑎𝑖𝑛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𝑑𝑜𝑚𝑎𝑖𝑛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×…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We know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sub>
                      <m:sup/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. So we can keep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in the calculation without giving it any actual number, and normalize in the end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521" y="3756724"/>
                <a:ext cx="6529263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840" t="-2538" b="-34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24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Exact Inference in Bayes’ Net: Enumeration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386807"/>
            <a:ext cx="8229600" cy="460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41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Exact Inference in Bayes’ Net: </a:t>
            </a:r>
            <a:r>
              <a:rPr lang="en-US" dirty="0" smtClean="0"/>
              <a:t>Variable Elimination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Avoid repeated computation of subexpressions in the enumeration algorithm</a:t>
            </a:r>
          </a:p>
          <a:p>
            <a:r>
              <a:rPr lang="en-US" dirty="0" smtClean="0"/>
              <a:t>Similar to dynamic programming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81659" y="3091720"/>
                <a:ext cx="6823598" cy="809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∈{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∈{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,¬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659" y="3091720"/>
                <a:ext cx="6823598" cy="8099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79541" y="4082047"/>
                <a:ext cx="7342972" cy="809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∈{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∈{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,¬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541" y="4082047"/>
                <a:ext cx="7342972" cy="8099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369745" y="3258710"/>
            <a:ext cx="1613210" cy="3791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79567" y="4231268"/>
            <a:ext cx="1475692" cy="3791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0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Bayesian Networks</a:t>
            </a:r>
          </a:p>
          <a:p>
            <a:r>
              <a:rPr lang="en-US" dirty="0" smtClean="0"/>
              <a:t>Independence in Bayes’ Net</a:t>
            </a:r>
          </a:p>
          <a:p>
            <a:r>
              <a:rPr lang="en-US" dirty="0" smtClean="0"/>
              <a:t>Construct a Bayes’ Net</a:t>
            </a:r>
          </a:p>
          <a:p>
            <a:r>
              <a:rPr lang="en-US" dirty="0" smtClean="0"/>
              <a:t>Exact Inference in Bayes’ Net</a:t>
            </a:r>
          </a:p>
          <a:p>
            <a:r>
              <a:rPr lang="en-US" dirty="0" smtClean="0"/>
              <a:t>Applications of Bayes’ 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89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Net as a Model of Real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Bayes’ Net represents </a:t>
            </a:r>
            <a:r>
              <a:rPr lang="en-US" dirty="0"/>
              <a:t>knowledge in an uncertain domain</a:t>
            </a:r>
            <a:endParaRPr lang="en-US" dirty="0" smtClean="0"/>
          </a:p>
          <a:p>
            <a:r>
              <a:rPr lang="en-US" dirty="0" smtClean="0"/>
              <a:t>View it as a way to model the real world based on domain knowledge</a:t>
            </a:r>
          </a:p>
          <a:p>
            <a:r>
              <a:rPr lang="en-US" dirty="0" smtClean="0"/>
              <a:t>Is your model (Bayes’ Net) for a real-world problem correct? Not necessarily.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7710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Bayes’ Net as a Model of Real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"</a:t>
            </a:r>
            <a:r>
              <a:rPr lang="en-US" dirty="0"/>
              <a:t>All models are </a:t>
            </a:r>
            <a:r>
              <a:rPr lang="en-US" dirty="0" smtClean="0"/>
              <a:t>wrong“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common aphorism in </a:t>
            </a:r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Generally </a:t>
            </a:r>
            <a:r>
              <a:rPr lang="en-US" dirty="0"/>
              <a:t>attributed to the statistician George </a:t>
            </a:r>
            <a:r>
              <a:rPr lang="en-US" dirty="0" smtClean="0"/>
              <a:t>Box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16130" y="5887323"/>
            <a:ext cx="6251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https://en.wikipedia.org/wiki/All_models_are_wrong</a:t>
            </a:r>
          </a:p>
        </p:txBody>
      </p:sp>
      <p:sp>
        <p:nvSpPr>
          <p:cNvPr id="8" name="Rectangle 7"/>
          <p:cNvSpPr/>
          <p:nvPr/>
        </p:nvSpPr>
        <p:spPr>
          <a:xfrm>
            <a:off x="940085" y="379909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"Essentially, all models are wrong, but some are useful".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GeorgeEP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814" y="2622717"/>
            <a:ext cx="2323563" cy="32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0118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1715" y="1842282"/>
            <a:ext cx="7165085" cy="4414373"/>
            <a:chOff x="762000" y="1204280"/>
            <a:chExt cx="7165085" cy="441437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1204280"/>
              <a:ext cx="7165085" cy="441437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762000" y="1371600"/>
              <a:ext cx="4648200" cy="1905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Bayes’ Net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Diagnosis: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(cause | symptom</a:t>
                </a:r>
                <a:r>
                  <a:rPr lang="en-US" dirty="0"/>
                  <a:t>)?</a:t>
                </a:r>
              </a:p>
              <a:p>
                <a:r>
                  <a:rPr lang="en-US" dirty="0"/>
                  <a:t>Prediction: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(symptom | cause)?</a:t>
                </a:r>
              </a:p>
              <a:p>
                <a:r>
                  <a:rPr lang="en-US" dirty="0"/>
                  <a:t>Classification: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𝑐𝑙𝑎𝑠𝑠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</m:oMath>
                </a14:m>
                <a:r>
                  <a:rPr lang="en-US" dirty="0" smtClean="0"/>
                  <a:t>(</a:t>
                </a:r>
                <a:r>
                  <a:rPr lang="en-US" dirty="0"/>
                  <a:t>class | data)</a:t>
                </a:r>
              </a:p>
              <a:p>
                <a:r>
                  <a:rPr lang="en-US" dirty="0"/>
                  <a:t>Decision-making (given a cost function)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892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Bayes’ 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11026" y="1169289"/>
            <a:ext cx="6525212" cy="47036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223479" y="5885020"/>
            <a:ext cx="376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Russel and </a:t>
            </a:r>
            <a:r>
              <a:rPr lang="en-US" sz="1800" dirty="0" err="1" smtClean="0"/>
              <a:t>Novig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750460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Bayes’ Net</a:t>
            </a:r>
          </a:p>
          <a:p>
            <a:pPr lvl="1"/>
            <a:r>
              <a:rPr lang="en-US" dirty="0" smtClean="0"/>
              <a:t>Graphical model</a:t>
            </a:r>
          </a:p>
          <a:p>
            <a:pPr lvl="1"/>
            <a:r>
              <a:rPr lang="en-US" dirty="0"/>
              <a:t>Decompose full joint probability distributions </a:t>
            </a:r>
            <a:r>
              <a:rPr lang="en-US" dirty="0" smtClean="0"/>
              <a:t>into interpretable, simple</a:t>
            </a:r>
            <a:r>
              <a:rPr lang="en-US" dirty="0"/>
              <a:t>, local </a:t>
            </a:r>
            <a:r>
              <a:rPr lang="en-US" dirty="0" smtClean="0"/>
              <a:t>distributions</a:t>
            </a:r>
          </a:p>
          <a:p>
            <a:endParaRPr lang="en-US" dirty="0" smtClean="0"/>
          </a:p>
          <a:p>
            <a:r>
              <a:rPr lang="en-US" dirty="0" smtClean="0"/>
              <a:t>Independence in Bayes’ Net</a:t>
            </a:r>
          </a:p>
          <a:p>
            <a:pPr lvl="1"/>
            <a:r>
              <a:rPr lang="en-US" dirty="0" smtClean="0"/>
              <a:t>Local semantics</a:t>
            </a:r>
          </a:p>
          <a:p>
            <a:pPr lvl="1"/>
            <a:r>
              <a:rPr lang="en-US" dirty="0" smtClean="0"/>
              <a:t>Markov Blanket</a:t>
            </a:r>
          </a:p>
          <a:p>
            <a:endParaRPr lang="en-US" dirty="0"/>
          </a:p>
          <a:p>
            <a:r>
              <a:rPr lang="en-US" dirty="0" smtClean="0"/>
              <a:t>Construct a Bayes Net</a:t>
            </a:r>
          </a:p>
          <a:p>
            <a:r>
              <a:rPr lang="en-US" smtClean="0"/>
              <a:t>Exact </a:t>
            </a:r>
            <a:r>
              <a:rPr lang="en-US" dirty="0"/>
              <a:t>Inference in Bayes’ Net</a:t>
            </a:r>
          </a:p>
          <a:p>
            <a:r>
              <a:rPr lang="en-US" dirty="0"/>
              <a:t>Applications of Bayes’ </a:t>
            </a:r>
            <a:r>
              <a:rPr lang="en-US" dirty="0" smtClean="0"/>
              <a:t>Net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423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Some slides are borrowed from previous slides made by Tai Sing Lee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5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Alarm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Random Variables: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𝐵𝑢𝑟𝑔𝑙𝑎𝑟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𝐸𝑎𝑟𝑡h𝑞𝑢𝑎𝑘𝑒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𝐴𝑙𝑎𝑟𝑚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𝐽𝑜h𝑛𝐶𝑎𝑙𝑙𝑠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𝑀𝑎𝑟𝑦𝐶𝑎𝑙𝑙𝑠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Domain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𝑟𝑢𝑒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𝑎𝑙𝑠𝑒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Knowledge base: Full joint probability distribution</a:t>
                </a:r>
              </a:p>
              <a:p>
                <a:pPr lvl="1"/>
                <a:r>
                  <a:rPr lang="en-US" dirty="0" smtClean="0"/>
                  <a:t>How big is the table?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Task: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𝐵𝑢𝑟𝑔𝑙𝑎𝑟𝑦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𝐽𝑜h𝑛𝐶𝑎𝑙𝑙𝑠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𝑀𝑎𝑟𝑦𝐶𝑎𝑙𝑙𝑠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2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8979546"/>
                  </p:ext>
                </p:extLst>
              </p:nvPr>
            </p:nvGraphicFramePr>
            <p:xfrm>
              <a:off x="542760" y="3071495"/>
              <a:ext cx="8144040" cy="21234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57340"/>
                    <a:gridCol w="1357340"/>
                    <a:gridCol w="1357340"/>
                    <a:gridCol w="1357340"/>
                    <a:gridCol w="1357340"/>
                    <a:gridCol w="135734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𝐵𝑢𝑟𝑔𝑙𝑎𝑟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𝐸𝑎𝑟𝑡h𝑞𝑢𝑎𝑘𝑒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𝐴𝑙𝑎𝑟𝑚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𝐽𝑜h𝑛𝐶𝑎𝑙𝑙𝑠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𝑀𝑎𝑟𝑦𝐶𝑎𝑙𝑙𝑠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Joint Probability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1.19700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US" sz="1400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F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5.13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F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1.33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8979546"/>
                  </p:ext>
                </p:extLst>
              </p:nvPr>
            </p:nvGraphicFramePr>
            <p:xfrm>
              <a:off x="542760" y="3071495"/>
              <a:ext cx="8144040" cy="21234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57340"/>
                    <a:gridCol w="1357340"/>
                    <a:gridCol w="1357340"/>
                    <a:gridCol w="1357340"/>
                    <a:gridCol w="1357340"/>
                    <a:gridCol w="1357340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97" t="-4717" r="-500448" b="-24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351" t="-4717" r="-402703" b="-24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448" t="-4717" r="-300897" b="-24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0448" t="-4717" r="-200897" b="-24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2252" t="-4717" r="-101802" b="-24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Joint Probability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0000" t="-181967" r="-1345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F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0000" t="-281967" r="-1345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F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0000" t="-381967" r="-1345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80045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797800" y="6356350"/>
            <a:ext cx="1346200" cy="365125"/>
          </a:xfrm>
        </p:spPr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5913438" cy="365125"/>
          </a:xfrm>
        </p:spPr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814388" cy="365125"/>
          </a:xfrm>
        </p:spPr>
        <p:txBody>
          <a:bodyPr/>
          <a:lstStyle/>
          <a:p>
            <a:fld id="{A3B20E47-2A4C-4221-B6B9-A2AC2F1C1077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145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 graph (1)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546" y="1980602"/>
            <a:ext cx="2803629" cy="17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14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 graph (1)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546" y="1980602"/>
            <a:ext cx="2803629" cy="1790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74372" y="3807395"/>
                <a:ext cx="5757089" cy="2449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num>
                        <m:den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Cannot be rewritten in the form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So,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|∅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is not always valid</a:t>
                </a:r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372" y="3807395"/>
                <a:ext cx="5757089" cy="2449260"/>
              </a:xfrm>
              <a:prstGeom prst="rect">
                <a:avLst/>
              </a:prstGeom>
              <a:blipFill rotWithShape="0">
                <a:blip r:embed="rId4"/>
                <a:stretch>
                  <a:fillRect l="-847" b="-3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69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 graph 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556" y="2012440"/>
            <a:ext cx="4147595" cy="9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06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 graph 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556" y="2012440"/>
            <a:ext cx="4147595" cy="9210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48397" y="3515737"/>
                <a:ext cx="7800340" cy="2749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num>
                        <m:den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num>
                        <m:den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Cannot be rewritten in the form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So,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|∅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is not always valid</a:t>
                </a:r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97" y="3515737"/>
                <a:ext cx="7800340" cy="2749022"/>
              </a:xfrm>
              <a:prstGeom prst="rect">
                <a:avLst/>
              </a:prstGeom>
              <a:blipFill rotWithShape="0">
                <a:blip r:embed="rId4"/>
                <a:stretch>
                  <a:fillRect l="-625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433104" y="3140589"/>
            <a:ext cx="1230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Bayes’ Rule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0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 graph (3)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065" y="1833982"/>
            <a:ext cx="2532610" cy="178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150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 graph (3)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065" y="1833982"/>
            <a:ext cx="2532610" cy="17811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0287" y="3560764"/>
                <a:ext cx="8782661" cy="2749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num>
                        <m:den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num>
                        <m:den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num>
                        <m:den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>
                    <a:ea typeface="Cambria Math" panose="02040503050406030204" pitchFamily="18" charset="0"/>
                  </a:rPr>
                  <a:t>Cannot be rewritten in the form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is not always valid.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So,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|∅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.</a:t>
                </a:r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87" y="3560764"/>
                <a:ext cx="8782661" cy="2749022"/>
              </a:xfrm>
              <a:prstGeom prst="rect">
                <a:avLst/>
              </a:prstGeom>
              <a:blipFill rotWithShape="0">
                <a:blip r:embed="rId4"/>
                <a:stretch>
                  <a:fillRect l="-555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35860" y="4913557"/>
                <a:ext cx="6142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860" y="4913557"/>
                <a:ext cx="61427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275968" y="5251049"/>
            <a:ext cx="1331089" cy="763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7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D-Separation </a:t>
            </a:r>
            <a:r>
              <a:rPr lang="en-US" dirty="0"/>
              <a:t>for Conditional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is valid in general if and only if all the paths from any node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to any node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are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blocked</a:t>
                </a:r>
              </a:p>
              <a:p>
                <a:r>
                  <a:rPr lang="en-US" dirty="0" smtClean="0"/>
                  <a:t>A path is blocked if and only if it includes a node such that either one of the following statements are true</a:t>
                </a:r>
              </a:p>
              <a:p>
                <a:pPr lvl="1"/>
                <a:r>
                  <a:rPr lang="en-US" dirty="0" smtClean="0"/>
                  <a:t>The rows on the path meet head-to-tail or tail-to-tail at the node, and the node is in the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The rows on the path meet </a:t>
                </a:r>
                <a:r>
                  <a:rPr lang="en-US" dirty="0" smtClean="0"/>
                  <a:t>head-to-head </a:t>
                </a:r>
                <a:r>
                  <a:rPr lang="en-US" dirty="0"/>
                  <a:t>at the node, and </a:t>
                </a:r>
                <a:r>
                  <a:rPr lang="en-US" dirty="0" smtClean="0"/>
                  <a:t>neither the </a:t>
                </a:r>
                <a:r>
                  <a:rPr lang="en-US" dirty="0"/>
                  <a:t>node </a:t>
                </a:r>
                <a:r>
                  <a:rPr lang="en-US" dirty="0" smtClean="0"/>
                  <a:t>nor any of its descendants, is </a:t>
                </a:r>
                <a:r>
                  <a:rPr lang="en-US" dirty="0"/>
                  <a:t>in the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667" y="5131443"/>
            <a:ext cx="1671943" cy="1067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195" y="5410568"/>
            <a:ext cx="2110450" cy="4686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483" y="5119193"/>
            <a:ext cx="1647464" cy="1158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46422" y="4847082"/>
                <a:ext cx="1531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Tail-to-tail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422" y="4847082"/>
                <a:ext cx="153118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18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64952" y="4841846"/>
                <a:ext cx="1726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Head-to-tail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952" y="4841846"/>
                <a:ext cx="172605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81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15192" y="4852662"/>
                <a:ext cx="18895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Head-to-head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192" y="4852662"/>
                <a:ext cx="1889556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58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7094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D-Separation for Conditional Independence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How to tell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based on D-Separation?</a:t>
                </a:r>
                <a:endParaRPr lang="en-US" dirty="0"/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𝑖𝑛𝑑𝑒𝑝𝑒𝑛𝑑𝑒𝑛𝑐𝑒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𝑟𝑢𝑒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each </a:t>
                </a:r>
                <a:r>
                  <a:rPr lang="en-US" dirty="0" smtClean="0"/>
                  <a:t>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(Loop 1)</a:t>
                </a:r>
                <a:endParaRPr lang="en-US" dirty="0"/>
              </a:p>
              <a:p>
                <a:pPr lvl="2"/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𝑏𝑙𝑜𝑐𝑘𝑒𝑑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𝑎𝑙𝑠𝑒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For each </a:t>
                </a:r>
                <a:r>
                  <a:rPr lang="en-US" dirty="0" smtClean="0"/>
                  <a:t>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on the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(Loop 2)</a:t>
                </a:r>
                <a:endParaRPr lang="en-US" dirty="0"/>
              </a:p>
              <a:p>
                <a:pPr lvl="3"/>
                <a:r>
                  <a:rPr lang="en-US" dirty="0"/>
                  <a:t>If </a:t>
                </a:r>
                <a:r>
                  <a:rPr lang="en-US" dirty="0" smtClean="0"/>
                  <a:t>head-to-tail or tail-to-tail</a:t>
                </a:r>
              </a:p>
              <a:p>
                <a:pPr lvl="4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𝑏𝑙𝑜𝑐𝑘𝑒𝑑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𝑟𝑢𝑒</m:t>
                    </m:r>
                  </m:oMath>
                </a14:m>
                <a:endParaRPr lang="en-US" dirty="0"/>
              </a:p>
              <a:p>
                <a:pPr lvl="5"/>
                <a:r>
                  <a:rPr lang="en-US" dirty="0" smtClean="0"/>
                  <a:t>Break (Loop 2)</a:t>
                </a:r>
                <a:endParaRPr lang="en-US" dirty="0"/>
              </a:p>
              <a:p>
                <a:pPr lvl="3"/>
                <a:r>
                  <a:rPr lang="en-US" dirty="0"/>
                  <a:t>If </a:t>
                </a:r>
                <a:r>
                  <a:rPr lang="en-US" dirty="0" smtClean="0"/>
                  <a:t>head-to-head</a:t>
                </a:r>
                <a:endParaRPr lang="en-US" dirty="0"/>
              </a:p>
              <a:p>
                <a:pPr lvl="4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𝑡𝑒𝑠𝑡𝐹𝑙𝑎𝑔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𝑎𝑙𝑠𝑒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4"/>
                <a:r>
                  <a:rPr lang="en-US" dirty="0" smtClean="0"/>
                  <a:t>For each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 smtClean="0"/>
                  <a:t> descendant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} (Loop 3)</a:t>
                </a:r>
              </a:p>
              <a:p>
                <a:pPr lvl="5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pPr lvl="6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𝑡𝑒𝑠𝑡𝐹𝑙𝑎𝑔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𝑟𝑢𝑒</m:t>
                    </m:r>
                  </m:oMath>
                </a14:m>
                <a:endParaRPr lang="en-US" b="0" dirty="0" smtClean="0"/>
              </a:p>
              <a:p>
                <a:pPr lvl="6"/>
                <a:r>
                  <a:rPr lang="en-US" dirty="0" smtClean="0"/>
                  <a:t>Break (Loop 3)</a:t>
                </a:r>
                <a:endParaRPr lang="en-US" dirty="0"/>
              </a:p>
              <a:p>
                <a:pPr lvl="4"/>
                <a:r>
                  <a:rPr lang="en-US" sz="1500" dirty="0" smtClean="0"/>
                  <a:t>If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𝑡𝑒𝑠𝑡𝐹𝑙𝑎𝑔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𝑎𝑙𝑠𝑒</m:t>
                    </m:r>
                  </m:oMath>
                </a14:m>
                <a:endParaRPr lang="en-US" sz="1500" dirty="0"/>
              </a:p>
              <a:p>
                <a:pPr lvl="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𝑏𝑙𝑜𝑐𝑘𝑒𝑑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𝑟𝑢𝑒</m:t>
                    </m:r>
                  </m:oMath>
                </a14:m>
                <a:endParaRPr lang="en-US" dirty="0"/>
              </a:p>
              <a:p>
                <a:pPr lvl="5"/>
                <a:r>
                  <a:rPr lang="en-US" dirty="0" smtClean="0"/>
                  <a:t>Break (Loop 2)</a:t>
                </a:r>
                <a:endParaRPr lang="en-US" dirty="0"/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𝑏𝑙𝑜𝑐𝑘𝑒𝑑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𝐹𝑎𝑙𝑠𝑒</m:t>
                    </m:r>
                  </m:oMath>
                </a14:m>
                <a:endParaRPr lang="en-US" dirty="0"/>
              </a:p>
              <a:p>
                <a:pPr lvl="3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𝑖𝑛𝑑𝑒𝑝𝑒𝑛𝑑𝑒𝑛𝑐𝑒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𝑎𝑙𝑠𝑒</m:t>
                    </m:r>
                  </m:oMath>
                </a14:m>
                <a:endParaRPr lang="en-US" dirty="0"/>
              </a:p>
              <a:p>
                <a:pPr lvl="3"/>
                <a:r>
                  <a:rPr lang="en-US" dirty="0" smtClean="0"/>
                  <a:t>Break (Loop 1)</a:t>
                </a:r>
                <a:endParaRPr lang="en-US" dirty="0"/>
              </a:p>
              <a:p>
                <a:pPr lvl="1"/>
                <a:r>
                  <a:rPr lang="en-US" dirty="0"/>
                  <a:t>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𝑖𝑛𝑑𝑒𝑝𝑒𝑛𝑑𝑒𝑛𝑐𝑒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296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28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Alarm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Random Variables: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𝐵𝑢𝑟𝑔𝑙𝑎𝑟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𝐸𝑎𝑟𝑡h𝑞𝑢𝑎𝑘𝑒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𝐴𝑙𝑎𝑟𝑚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𝐽𝑜h𝑛𝐶𝑎𝑙𝑙𝑠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𝑀𝑎𝑟𝑦𝐶𝑎𝑙𝑙𝑠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Domain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𝑟𝑢𝑒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𝑎𝑙𝑠𝑒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Knowledge base: Full joint probability distribution</a:t>
                </a:r>
              </a:p>
              <a:p>
                <a:pPr lvl="1"/>
                <a:r>
                  <a:rPr lang="en-US" dirty="0" smtClean="0"/>
                  <a:t>How big is the table?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Task: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𝐵𝑢𝑟𝑔𝑙𝑎𝑟𝑦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𝐽𝑜h𝑛𝐶𝑎𝑙𝑙𝑠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𝑀𝑎𝑟𝑦𝐶𝑎𝑙𝑙𝑠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2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2094761"/>
                  </p:ext>
                </p:extLst>
              </p:nvPr>
            </p:nvGraphicFramePr>
            <p:xfrm>
              <a:off x="542760" y="3071495"/>
              <a:ext cx="8144040" cy="21234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57340"/>
                    <a:gridCol w="1357340"/>
                    <a:gridCol w="1357340"/>
                    <a:gridCol w="1357340"/>
                    <a:gridCol w="1357340"/>
                    <a:gridCol w="135734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𝐵𝑢𝑟𝑔𝑙𝑎𝑟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𝐸𝑎𝑟𝑡h𝑞𝑢𝑎𝑘𝑒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𝐴𝑙𝑎𝑟𝑚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𝐽𝑜h𝑛𝐶𝑎𝑙𝑙𝑠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𝑀𝑎𝑟𝑦𝐶𝑎𝑙𝑙𝑠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Joint Probability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1.19700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US" sz="1400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F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5.13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F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1.33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2094761"/>
                  </p:ext>
                </p:extLst>
              </p:nvPr>
            </p:nvGraphicFramePr>
            <p:xfrm>
              <a:off x="542760" y="3071495"/>
              <a:ext cx="8144040" cy="21234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57340"/>
                    <a:gridCol w="1357340"/>
                    <a:gridCol w="1357340"/>
                    <a:gridCol w="1357340"/>
                    <a:gridCol w="1357340"/>
                    <a:gridCol w="1357340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97" t="-4717" r="-500448" b="-24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351" t="-4717" r="-402703" b="-24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448" t="-4717" r="-300897" b="-24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0448" t="-4717" r="-200897" b="-24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2252" t="-4717" r="-101802" b="-24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Joint Probability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0000" t="-181967" r="-1345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F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0000" t="-281967" r="-1345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F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0000" t="-381967" r="-1345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479413" y="2664697"/>
                <a:ext cx="1911036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−1=31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rows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413" y="2664697"/>
                <a:ext cx="1911036" cy="372410"/>
              </a:xfrm>
              <a:prstGeom prst="rect">
                <a:avLst/>
              </a:prstGeom>
              <a:blipFill rotWithShape="0">
                <a:blip r:embed="rId4"/>
                <a:stretch>
                  <a:fillRect t="-6557" r="-2236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801383" y="2235495"/>
            <a:ext cx="7048073" cy="4563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90426" y="1561962"/>
            <a:ext cx="4048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 there a more compact way to represent our knowledge?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38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Alarm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Recall Independence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Can be represented much more efficiently!</a:t>
                </a:r>
              </a:p>
              <a:p>
                <a:r>
                  <a:rPr lang="en-US" dirty="0" smtClean="0"/>
                  <a:t>Are all the random variables independent in this example?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9242957"/>
                  </p:ext>
                </p:extLst>
              </p:nvPr>
            </p:nvGraphicFramePr>
            <p:xfrm>
              <a:off x="499980" y="4133215"/>
              <a:ext cx="8144040" cy="21234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57340"/>
                    <a:gridCol w="1357340"/>
                    <a:gridCol w="1357340"/>
                    <a:gridCol w="1357340"/>
                    <a:gridCol w="1357340"/>
                    <a:gridCol w="135734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𝐵𝑢𝑟𝑔𝑙𝑎𝑟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𝐸𝑎𝑟𝑡h𝑞𝑢𝑎𝑘𝑒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𝐴𝑙𝑎𝑟𝑚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𝐽𝑜h𝑛𝐶𝑎𝑙𝑙𝑠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𝑀𝑎𝑟𝑦𝐶𝑎𝑙𝑙𝑠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Joint Probability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1.19700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US" sz="1400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F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5.13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F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1.33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9242957"/>
                  </p:ext>
                </p:extLst>
              </p:nvPr>
            </p:nvGraphicFramePr>
            <p:xfrm>
              <a:off x="499980" y="4133215"/>
              <a:ext cx="8144040" cy="21234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57340"/>
                    <a:gridCol w="1357340"/>
                    <a:gridCol w="1357340"/>
                    <a:gridCol w="1357340"/>
                    <a:gridCol w="1357340"/>
                    <a:gridCol w="1357340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97" t="-4762" r="-500448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351" t="-4762" r="-402703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448" t="-4762" r="-300897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0448" t="-4762" r="-200897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2252" t="-4762" r="-101802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Joint Probability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0000" t="-180328" r="-1345" b="-3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F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0000" t="-280328" r="-1345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F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0000" t="-380328" r="-1345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8827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Alarm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Recall Independence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Can be represented much more efficiently!</a:t>
                </a:r>
              </a:p>
              <a:p>
                <a:r>
                  <a:rPr lang="en-US" dirty="0" smtClean="0"/>
                  <a:t>Are all the random variables independent in this example?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9615654"/>
                  </p:ext>
                </p:extLst>
              </p:nvPr>
            </p:nvGraphicFramePr>
            <p:xfrm>
              <a:off x="499980" y="4133215"/>
              <a:ext cx="8144040" cy="21234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57340"/>
                    <a:gridCol w="1357340"/>
                    <a:gridCol w="1357340"/>
                    <a:gridCol w="1357340"/>
                    <a:gridCol w="1357340"/>
                    <a:gridCol w="135734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𝐵𝑢𝑟𝑔𝑙𝑎𝑟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𝐸𝑎𝑟𝑡h𝑞𝑢𝑎𝑘𝑒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𝐴𝑙𝑎𝑟𝑚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𝐽𝑜h𝑛𝐶𝑎𝑙𝑙𝑠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𝑀𝑎𝑟𝑦𝐶𝑎𝑙𝑙𝑠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Joint Probability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1.19700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US" sz="1400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F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5.13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F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1.33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9615654"/>
                  </p:ext>
                </p:extLst>
              </p:nvPr>
            </p:nvGraphicFramePr>
            <p:xfrm>
              <a:off x="499980" y="4133215"/>
              <a:ext cx="8144040" cy="21234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57340"/>
                    <a:gridCol w="1357340"/>
                    <a:gridCol w="1357340"/>
                    <a:gridCol w="1357340"/>
                    <a:gridCol w="1357340"/>
                    <a:gridCol w="1357340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97" t="-4762" r="-500448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351" t="-4762" r="-402703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448" t="-4762" r="-300897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0448" t="-4762" r="-200897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2252" t="-4762" r="-101802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Joint Probability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0000" t="-180328" r="-1345" b="-3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F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0000" t="-280328" r="-1345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F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0000" t="-380328" r="-1345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…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Oval 7"/>
          <p:cNvSpPr/>
          <p:nvPr/>
        </p:nvSpPr>
        <p:spPr>
          <a:xfrm>
            <a:off x="3133618" y="3863083"/>
            <a:ext cx="1458930" cy="8733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33618" y="3503414"/>
                <a:ext cx="4761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𝐴𝑙𝑎𝑟𝑚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𝐵𝑢𝑟𝑔𝑙𝑎𝑟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are clearly not independent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618" y="3503414"/>
                <a:ext cx="4761816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r="-25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86000" y="3168825"/>
                <a:ext cx="635802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168825"/>
                <a:ext cx="6358020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77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ngYangTheme">
  <a:themeElements>
    <a:clrScheme name="Teamcore_Color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900000"/>
      </a:accent1>
      <a:accent2>
        <a:srgbClr val="F0B81F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ngYangTheme" id="{D7630A04-C4F1-4873-A4EC-33A465EB564F}" vid="{97D5BBA1-6F79-4368-8DB0-1EFD1EF8D9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RongYangTheme</Template>
  <TotalTime>12951</TotalTime>
  <Words>3441</Words>
  <Application>Microsoft Office PowerPoint</Application>
  <PresentationFormat>On-screen Show (4:3)</PresentationFormat>
  <Paragraphs>1064</Paragraphs>
  <Slides>68</Slides>
  <Notes>17</Notes>
  <HiddenSlides>17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45 Helvetica Light</vt:lpstr>
      <vt:lpstr>CMU Serif</vt:lpstr>
      <vt:lpstr>CMU Serif Roman</vt:lpstr>
      <vt:lpstr>Geneva</vt:lpstr>
      <vt:lpstr>华文新魏</vt:lpstr>
      <vt:lpstr>Arial</vt:lpstr>
      <vt:lpstr>Calibri</vt:lpstr>
      <vt:lpstr>Cambria Math</vt:lpstr>
      <vt:lpstr>Gill Sans MT</vt:lpstr>
      <vt:lpstr>Wingdings</vt:lpstr>
      <vt:lpstr>Wingdings 3</vt:lpstr>
      <vt:lpstr>RongYangTheme</vt:lpstr>
      <vt:lpstr>Artificial Intelligence: Representation and Problem Solving  Probabilistic Reasoning (2): Bayesian Networks</vt:lpstr>
      <vt:lpstr>Recap</vt:lpstr>
      <vt:lpstr>Outline</vt:lpstr>
      <vt:lpstr>Bayesian Network</vt:lpstr>
      <vt:lpstr>Example: Alarm</vt:lpstr>
      <vt:lpstr>Example: Alarm</vt:lpstr>
      <vt:lpstr>Example: Alarm</vt:lpstr>
      <vt:lpstr>Example: Alarm</vt:lpstr>
      <vt:lpstr>Example: Alarm</vt:lpstr>
      <vt:lpstr>Example: Alarm</vt:lpstr>
      <vt:lpstr>Example: Alarm</vt:lpstr>
      <vt:lpstr>Example: Alarm</vt:lpstr>
      <vt:lpstr>Example: Alarm</vt:lpstr>
      <vt:lpstr>Example: Alarm</vt:lpstr>
      <vt:lpstr>Example: Alarm</vt:lpstr>
      <vt:lpstr>Example: Alarm</vt:lpstr>
      <vt:lpstr>Example: Alarm</vt:lpstr>
      <vt:lpstr>Example: Alarm</vt:lpstr>
      <vt:lpstr>Example: Alarm</vt:lpstr>
      <vt:lpstr>Bayesian Network</vt:lpstr>
      <vt:lpstr>Bayesian Network</vt:lpstr>
      <vt:lpstr>Bayesian Network</vt:lpstr>
      <vt:lpstr>Bayesian Network</vt:lpstr>
      <vt:lpstr>Bayesian Network</vt:lpstr>
      <vt:lpstr>Quiz 1</vt:lpstr>
      <vt:lpstr>Quiz 1</vt:lpstr>
      <vt:lpstr>Another Perspective of Bayes’ Net</vt:lpstr>
      <vt:lpstr>Outline</vt:lpstr>
      <vt:lpstr>Independence in Bayes’ Net</vt:lpstr>
      <vt:lpstr>Independence in Bayes’ Net</vt:lpstr>
      <vt:lpstr>Example</vt:lpstr>
      <vt:lpstr>Quiz 2</vt:lpstr>
      <vt:lpstr>Quiz 2</vt:lpstr>
      <vt:lpstr>Outline</vt:lpstr>
      <vt:lpstr>Is Bayes’ Net Expressive Enough?</vt:lpstr>
      <vt:lpstr>Is Bayes’ Net Expressive Enough?</vt:lpstr>
      <vt:lpstr>Is Bayes’ Net Unique?</vt:lpstr>
      <vt:lpstr>Construct a Bayes’ Net</vt:lpstr>
      <vt:lpstr>Construct a Bayes’ Net</vt:lpstr>
      <vt:lpstr>Construct a Bayes’ Net</vt:lpstr>
      <vt:lpstr>Outline</vt:lpstr>
      <vt:lpstr>Probabilistic Inference in Bayes’ Net</vt:lpstr>
      <vt:lpstr>General Inference Procedure</vt:lpstr>
      <vt:lpstr>General Inference Procedure</vt:lpstr>
      <vt:lpstr>Inference in Bayes’ Net</vt:lpstr>
      <vt:lpstr>Example: Alert</vt:lpstr>
      <vt:lpstr>Example: Alert</vt:lpstr>
      <vt:lpstr>Example: Alert</vt:lpstr>
      <vt:lpstr>Example: Alert</vt:lpstr>
      <vt:lpstr>Exact Inference in Bayes’ Net: Enumeration</vt:lpstr>
      <vt:lpstr>Exact Inference in Bayes’ Net: Enumeration</vt:lpstr>
      <vt:lpstr>Exact Inference in Bayes’ Net: Variable Elimination</vt:lpstr>
      <vt:lpstr>Outline</vt:lpstr>
      <vt:lpstr>Bayes’ Net as a Model of Real World</vt:lpstr>
      <vt:lpstr>Bayes’ Net as a Model of Real World</vt:lpstr>
      <vt:lpstr>Use of Bayes’ Net</vt:lpstr>
      <vt:lpstr>Use of Bayes’ Net</vt:lpstr>
      <vt:lpstr>Summary</vt:lpstr>
      <vt:lpstr>Acknowledgment</vt:lpstr>
      <vt:lpstr>Backup Slides</vt:lpstr>
      <vt:lpstr>Conditional Independence</vt:lpstr>
      <vt:lpstr>Conditional Independence</vt:lpstr>
      <vt:lpstr>Conditional Independence</vt:lpstr>
      <vt:lpstr>Conditional Independence</vt:lpstr>
      <vt:lpstr>Conditional Independence</vt:lpstr>
      <vt:lpstr>Conditional Independence</vt:lpstr>
      <vt:lpstr>D-Separation for Conditional Independence</vt:lpstr>
      <vt:lpstr>D-Separation for Conditional Independence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Fei Fang</dc:creator>
  <cp:lastModifiedBy>Fei Fang</cp:lastModifiedBy>
  <cp:revision>1513</cp:revision>
  <cp:lastPrinted>2018-09-18T17:03:02Z</cp:lastPrinted>
  <dcterms:created xsi:type="dcterms:W3CDTF">2016-01-28T05:48:30Z</dcterms:created>
  <dcterms:modified xsi:type="dcterms:W3CDTF">2018-10-30T17:16:24Z</dcterms:modified>
</cp:coreProperties>
</file>